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1"/>
  </p:notesMasterIdLst>
  <p:handoutMasterIdLst>
    <p:handoutMasterId r:id="rId12"/>
  </p:handoutMasterIdLst>
  <p:sldIdLst>
    <p:sldId id="272" r:id="rId2"/>
    <p:sldId id="283" r:id="rId3"/>
    <p:sldId id="278" r:id="rId4"/>
    <p:sldId id="284" r:id="rId5"/>
    <p:sldId id="280" r:id="rId6"/>
    <p:sldId id="281" r:id="rId7"/>
    <p:sldId id="275" r:id="rId8"/>
    <p:sldId id="263" r:id="rId9"/>
    <p:sldId id="27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A2D125-3C81-0602-5A36-DE8DFC55A806}" name="Sarah Perry" initials="SP" userId="S::sarah.perry@martinspoint.org::79437ce8-d6de-4724-b7e9-43fd2611332d" providerId="AD"/>
  <p188:author id="{A1A7818A-03B0-6B1F-7A3A-293A5D2840CC}" name="Jeff Smagula" initials="JS" userId="S::jeff.smagula@martinspoint.org::abf49270-69c7-491c-80b8-7abbe278ef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3D3D3E"/>
    <a:srgbClr val="49CAB6"/>
    <a:srgbClr val="004E42"/>
    <a:srgbClr val="1D5C42"/>
    <a:srgbClr val="CECEC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8"/>
    <p:restoredTop sz="94683"/>
  </p:normalViewPr>
  <p:slideViewPr>
    <p:cSldViewPr snapToGrid="0" snapToObjects="1">
      <p:cViewPr varScale="1">
        <p:scale>
          <a:sx n="106" d="100"/>
          <a:sy n="106" d="100"/>
        </p:scale>
        <p:origin x="774" y="96"/>
      </p:cViewPr>
      <p:guideLst>
        <p:guide orient="horz" pos="2160"/>
        <p:guide pos="38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Helvetica"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754E00-A477-9E4C-AC8E-430146DFED61}" type="datetimeFigureOut">
              <a:rPr lang="en-US" smtClean="0">
                <a:latin typeface="Helvetica" pitchFamily="2" charset="0"/>
              </a:rPr>
              <a:pPr/>
              <a:t>5/12/2025</a:t>
            </a:fld>
            <a:endParaRPr lang="en-US" dirty="0">
              <a:latin typeface="Helvetica"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Helvetica"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D0BB57-8F17-FC42-8E70-6ABBB092C1B3}" type="slidenum">
              <a:rPr lang="en-US" smtClean="0">
                <a:latin typeface="Helvetica" pitchFamily="2" charset="0"/>
              </a:rPr>
              <a:pPr/>
              <a:t>‹#›</a:t>
            </a:fld>
            <a:endParaRPr lang="en-US" dirty="0">
              <a:latin typeface="Helvetica" pitchFamily="2"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Helvetica"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Helvetica" pitchFamily="2" charset="0"/>
              </a:defRPr>
            </a:lvl1pPr>
          </a:lstStyle>
          <a:p>
            <a:fld id="{B65BB1A8-7437-9145-821D-830D466A1A50}" type="datetimeFigureOut">
              <a:rPr lang="en-US" smtClean="0"/>
              <a:pPr/>
              <a:t>5/12/2025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Helvetica" pitchFamily="2" charset="0"/>
              </a:defRPr>
            </a:lvl1pPr>
          </a:lstStyle>
          <a:p>
            <a:fld id="{3306A1FA-22B9-2D44-9BCE-CCB148644EFC}"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6A1FA-22B9-2D44-9BCE-CCB148644EFC}" type="slidenum">
              <a:rPr lang="en-US" smtClean="0"/>
              <a:pPr/>
              <a:t>1</a:t>
            </a:fld>
            <a:endParaRPr lang="en-US" dirty="0"/>
          </a:p>
        </p:txBody>
      </p:sp>
    </p:spTree>
    <p:extLst>
      <p:ext uri="{BB962C8B-B14F-4D97-AF65-F5344CB8AC3E}">
        <p14:creationId xmlns:p14="http://schemas.microsoft.com/office/powerpoint/2010/main" val="2632535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4.png"/><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D5BA163-CD4E-51F8-68D8-3D04D152B85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257"/>
          <a:stretch/>
        </p:blipFill>
        <p:spPr>
          <a:xfrm>
            <a:off x="-2" y="132739"/>
            <a:ext cx="4923965" cy="6587848"/>
          </a:xfrm>
          <a:prstGeom prst="rect">
            <a:avLst/>
          </a:prstGeom>
        </p:spPr>
      </p:pic>
      <p:sp>
        <p:nvSpPr>
          <p:cNvPr id="40" name="Text Placeholder 12"/>
          <p:cNvSpPr>
            <a:spLocks noGrp="1"/>
          </p:cNvSpPr>
          <p:nvPr>
            <p:ph type="body" sz="quarter" idx="10" hasCustomPrompt="1"/>
          </p:nvPr>
        </p:nvSpPr>
        <p:spPr>
          <a:xfrm>
            <a:off x="5678861" y="2788508"/>
            <a:ext cx="4489938" cy="1441817"/>
          </a:xfrm>
          <a:prstGeom prst="rect">
            <a:avLst/>
          </a:prstGeom>
        </p:spPr>
        <p:txBody>
          <a:bodyPr vert="horz" anchor="t" anchorCtr="0">
            <a:normAutofit/>
          </a:bodyPr>
          <a:lstStyle>
            <a:lvl1pPr marL="3175" indent="-3175" algn="l">
              <a:buNone/>
              <a:defRPr sz="2000" cap="none">
                <a:solidFill>
                  <a:srgbClr val="FFFFFE"/>
                </a:solidFill>
              </a:defRPr>
            </a:lvl1pPr>
            <a:lvl2pPr algn="ctr">
              <a:buNone/>
              <a:defRPr/>
            </a:lvl2pPr>
            <a:lvl3pPr algn="ctr">
              <a:defRPr/>
            </a:lvl3pPr>
            <a:lvl4pPr algn="ctr">
              <a:defRPr/>
            </a:lvl4pPr>
            <a:lvl5pPr algn="ctr">
              <a:defRPr/>
            </a:lvl5pPr>
          </a:lstStyle>
          <a:p>
            <a:pPr lvl="0"/>
            <a:r>
              <a:rPr lang="en-US" dirty="0"/>
              <a:t>Add A Subtitle</a:t>
            </a:r>
          </a:p>
        </p:txBody>
      </p:sp>
      <p:sp>
        <p:nvSpPr>
          <p:cNvPr id="43" name="Text Placeholder 14"/>
          <p:cNvSpPr>
            <a:spLocks noGrp="1"/>
          </p:cNvSpPr>
          <p:nvPr>
            <p:ph type="body" sz="quarter" idx="11" hasCustomPrompt="1"/>
          </p:nvPr>
        </p:nvSpPr>
        <p:spPr>
          <a:xfrm>
            <a:off x="5678861" y="4847614"/>
            <a:ext cx="4489938" cy="457200"/>
          </a:xfrm>
          <a:prstGeom prst="rect">
            <a:avLst/>
          </a:prstGeom>
        </p:spPr>
        <p:txBody>
          <a:bodyPr vert="horz"/>
          <a:lstStyle>
            <a:lvl1pPr marL="3175" indent="-3175" algn="l">
              <a:buFont typeface="Arial"/>
              <a:buNone/>
              <a:defRPr sz="1300" baseline="0">
                <a:solidFill>
                  <a:srgbClr val="FFFFFE"/>
                </a:solidFill>
              </a:defRPr>
            </a:lvl1pPr>
          </a:lstStyle>
          <a:p>
            <a:pPr lvl="0"/>
            <a:r>
              <a:rPr lang="en-US" dirty="0"/>
              <a:t>Presented by: &lt;presenter name&gt;</a:t>
            </a:r>
          </a:p>
        </p:txBody>
      </p:sp>
      <p:sp>
        <p:nvSpPr>
          <p:cNvPr id="45" name="Title 44"/>
          <p:cNvSpPr>
            <a:spLocks noGrp="1"/>
          </p:cNvSpPr>
          <p:nvPr>
            <p:ph type="title" hasCustomPrompt="1"/>
          </p:nvPr>
        </p:nvSpPr>
        <p:spPr>
          <a:xfrm>
            <a:off x="5678861" y="643062"/>
            <a:ext cx="4489938" cy="1852246"/>
          </a:xfrm>
        </p:spPr>
        <p:txBody>
          <a:bodyPr vert="horz" anchor="b" anchorCtr="0">
            <a:normAutofit/>
          </a:bodyPr>
          <a:lstStyle>
            <a:lvl1pPr algn="l">
              <a:defRPr sz="3200">
                <a:solidFill>
                  <a:schemeClr val="bg1"/>
                </a:solidFill>
              </a:defRPr>
            </a:lvl1pPr>
          </a:lstStyle>
          <a:p>
            <a:r>
              <a:rPr lang="en-US" dirty="0"/>
              <a:t>Click to Edit Title</a:t>
            </a:r>
          </a:p>
        </p:txBody>
      </p:sp>
      <p:pic>
        <p:nvPicPr>
          <p:cNvPr id="3" name="Wordmark_SmallVersion_RGB-02.png" descr="Wordmark_SmallVersion_RGB-02.png">
            <a:extLst>
              <a:ext uri="{FF2B5EF4-FFF2-40B4-BE49-F238E27FC236}">
                <a16:creationId xmlns:a16="http://schemas.microsoft.com/office/drawing/2014/main" id="{E8CF9C83-AC09-D08D-1709-5A590CC076D6}"/>
              </a:ext>
            </a:extLst>
          </p:cNvPr>
          <p:cNvPicPr>
            <a:picLocks noChangeAspect="1"/>
          </p:cNvPicPr>
          <p:nvPr userDrawn="1"/>
        </p:nvPicPr>
        <p:blipFill>
          <a:blip r:embed="rId4"/>
          <a:stretch>
            <a:fillRect/>
          </a:stretch>
        </p:blipFill>
        <p:spPr>
          <a:xfrm>
            <a:off x="5607837" y="6140436"/>
            <a:ext cx="2300511" cy="395288"/>
          </a:xfrm>
          <a:prstGeom prst="rect">
            <a:avLst/>
          </a:prstGeom>
          <a:ln w="12700">
            <a:miter lim="400000"/>
          </a:ln>
        </p:spPr>
      </p:pic>
      <p:sp>
        <p:nvSpPr>
          <p:cNvPr id="6" name="Line">
            <a:extLst>
              <a:ext uri="{FF2B5EF4-FFF2-40B4-BE49-F238E27FC236}">
                <a16:creationId xmlns:a16="http://schemas.microsoft.com/office/drawing/2014/main" id="{0B991BCC-1A03-5C04-0A03-5B5378EC2022}"/>
              </a:ext>
            </a:extLst>
          </p:cNvPr>
          <p:cNvSpPr/>
          <p:nvPr userDrawn="1"/>
        </p:nvSpPr>
        <p:spPr>
          <a:xfrm>
            <a:off x="5654675" y="6008869"/>
            <a:ext cx="6149943" cy="1"/>
          </a:xfrm>
          <a:prstGeom prst="line">
            <a:avLst/>
          </a:prstGeom>
          <a:ln w="12700">
            <a:solidFill>
              <a:srgbClr val="58A598"/>
            </a:solidFill>
          </a:ln>
        </p:spPr>
        <p:txBody>
          <a:bodyPr lIns="0" tIns="0" rIns="0" bIns="0"/>
          <a:lstStyle/>
          <a:p>
            <a:pPr>
              <a:defRPr sz="1400">
                <a:solidFill>
                  <a:srgbClr val="1D5C42"/>
                </a:solidFill>
                <a:latin typeface="+mj-lt"/>
                <a:ea typeface="+mj-ea"/>
                <a:cs typeface="+mj-cs"/>
                <a:sym typeface="Arial"/>
              </a:defRPr>
            </a:pPr>
            <a:endParaRPr/>
          </a:p>
        </p:txBody>
      </p:sp>
    </p:spTree>
    <p:extLst>
      <p:ext uri="{BB962C8B-B14F-4D97-AF65-F5344CB8AC3E}">
        <p14:creationId xmlns:p14="http://schemas.microsoft.com/office/powerpoint/2010/main" val="5325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AE1CC7-010A-9025-6BBB-E254E13923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492" t="27902"/>
          <a:stretch/>
        </p:blipFill>
        <p:spPr>
          <a:xfrm>
            <a:off x="0" y="0"/>
            <a:ext cx="4710901" cy="4749744"/>
          </a:xfrm>
          <a:prstGeom prst="rect">
            <a:avLst/>
          </a:prstGeom>
        </p:spPr>
      </p:pic>
      <p:sp>
        <p:nvSpPr>
          <p:cNvPr id="9" name="Title 8"/>
          <p:cNvSpPr>
            <a:spLocks noGrp="1"/>
          </p:cNvSpPr>
          <p:nvPr>
            <p:ph type="title" hasCustomPrompt="1"/>
          </p:nvPr>
        </p:nvSpPr>
        <p:spPr>
          <a:xfrm>
            <a:off x="5430175" y="2774374"/>
            <a:ext cx="5764567" cy="2259265"/>
          </a:xfrm>
        </p:spPr>
        <p:txBody>
          <a:bodyPr>
            <a:normAutofit/>
          </a:bodyPr>
          <a:lstStyle>
            <a:lvl1pPr>
              <a:defRPr sz="4800">
                <a:solidFill>
                  <a:schemeClr val="bg1"/>
                </a:solidFill>
              </a:defRPr>
            </a:lvl1pPr>
          </a:lstStyle>
          <a:p>
            <a:r>
              <a:rPr lang="en-US" dirty="0"/>
              <a:t>Divider Slide Title Goes Here</a:t>
            </a:r>
          </a:p>
        </p:txBody>
      </p:sp>
      <p:pic>
        <p:nvPicPr>
          <p:cNvPr id="2" name="Graphic 1">
            <a:extLst>
              <a:ext uri="{FF2B5EF4-FFF2-40B4-BE49-F238E27FC236}">
                <a16:creationId xmlns:a16="http://schemas.microsoft.com/office/drawing/2014/main" id="{CB65F53F-B60C-7059-C9B0-6B759DC874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74710" y="6318736"/>
            <a:ext cx="1918965" cy="327803"/>
          </a:xfrm>
          <a:prstGeom prst="rect">
            <a:avLst/>
          </a:prstGeom>
        </p:spPr>
      </p:pic>
    </p:spTree>
    <p:extLst>
      <p:ext uri="{BB962C8B-B14F-4D97-AF65-F5344CB8AC3E}">
        <p14:creationId xmlns:p14="http://schemas.microsoft.com/office/powerpoint/2010/main" val="1512447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AE1CC7-010A-9025-6BBB-E254E13923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492" t="27902"/>
          <a:stretch/>
        </p:blipFill>
        <p:spPr>
          <a:xfrm>
            <a:off x="0" y="0"/>
            <a:ext cx="4710901" cy="4749744"/>
          </a:xfrm>
          <a:prstGeom prst="rect">
            <a:avLst/>
          </a:prstGeom>
        </p:spPr>
      </p:pic>
      <p:sp>
        <p:nvSpPr>
          <p:cNvPr id="9" name="Title 8"/>
          <p:cNvSpPr>
            <a:spLocks noGrp="1"/>
          </p:cNvSpPr>
          <p:nvPr>
            <p:ph type="title" hasCustomPrompt="1"/>
          </p:nvPr>
        </p:nvSpPr>
        <p:spPr>
          <a:xfrm>
            <a:off x="5430175" y="2774374"/>
            <a:ext cx="5764567" cy="2259265"/>
          </a:xfrm>
        </p:spPr>
        <p:txBody>
          <a:bodyPr>
            <a:normAutofit/>
          </a:bodyPr>
          <a:lstStyle>
            <a:lvl1pPr>
              <a:defRPr sz="4800">
                <a:solidFill>
                  <a:schemeClr val="bg2"/>
                </a:solidFill>
              </a:defRPr>
            </a:lvl1pPr>
          </a:lstStyle>
          <a:p>
            <a:r>
              <a:rPr lang="en-US" dirty="0"/>
              <a:t>Divider Slide Title Goes Here</a:t>
            </a:r>
          </a:p>
        </p:txBody>
      </p:sp>
      <p:pic>
        <p:nvPicPr>
          <p:cNvPr id="2" name="Graphic 1">
            <a:extLst>
              <a:ext uri="{FF2B5EF4-FFF2-40B4-BE49-F238E27FC236}">
                <a16:creationId xmlns:a16="http://schemas.microsoft.com/office/drawing/2014/main" id="{7D73C781-47F7-25FC-CFE7-55B4D21424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74710" y="6318736"/>
            <a:ext cx="1918965" cy="327803"/>
          </a:xfrm>
          <a:prstGeom prst="rect">
            <a:avLst/>
          </a:prstGeom>
        </p:spPr>
      </p:pic>
    </p:spTree>
    <p:extLst>
      <p:ext uri="{BB962C8B-B14F-4D97-AF65-F5344CB8AC3E}">
        <p14:creationId xmlns:p14="http://schemas.microsoft.com/office/powerpoint/2010/main" val="1707544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430175" y="2774374"/>
            <a:ext cx="5764567" cy="2259265"/>
          </a:xfrm>
        </p:spPr>
        <p:txBody>
          <a:bodyPr>
            <a:normAutofit/>
          </a:bodyPr>
          <a:lstStyle>
            <a:lvl1pPr>
              <a:defRPr sz="4800"/>
            </a:lvl1pPr>
          </a:lstStyle>
          <a:p>
            <a:r>
              <a:rPr lang="en-US" dirty="0"/>
              <a:t>Divider Slide Title Goes Here</a:t>
            </a:r>
          </a:p>
        </p:txBody>
      </p:sp>
      <p:pic>
        <p:nvPicPr>
          <p:cNvPr id="3" name="Graphic 2">
            <a:extLst>
              <a:ext uri="{FF2B5EF4-FFF2-40B4-BE49-F238E27FC236}">
                <a16:creationId xmlns:a16="http://schemas.microsoft.com/office/drawing/2014/main" id="{66C76EA4-D422-BB9B-FD66-3A2D4576118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492" t="27902"/>
          <a:stretch/>
        </p:blipFill>
        <p:spPr>
          <a:xfrm>
            <a:off x="0" y="0"/>
            <a:ext cx="4710901" cy="4749744"/>
          </a:xfrm>
          <a:prstGeom prst="rect">
            <a:avLst/>
          </a:prstGeom>
        </p:spPr>
      </p:pic>
    </p:spTree>
    <p:extLst>
      <p:ext uri="{BB962C8B-B14F-4D97-AF65-F5344CB8AC3E}">
        <p14:creationId xmlns:p14="http://schemas.microsoft.com/office/powerpoint/2010/main" val="958034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580195"/>
          </a:xfrm>
        </p:spPr>
        <p:txBody>
          <a:bodyPr/>
          <a:lstStyle>
            <a:lvl1pPr algn="l">
              <a:defRPr>
                <a:latin typeface="Trebuchet MS" panose="020B0703020202090204" pitchFamily="34" charset="0"/>
              </a:defRPr>
            </a:lvl1pPr>
          </a:lstStyle>
          <a:p>
            <a:r>
              <a:rPr lang="en-US" dirty="0"/>
              <a:t>Click to Add Title</a:t>
            </a:r>
          </a:p>
        </p:txBody>
      </p:sp>
      <p:sp>
        <p:nvSpPr>
          <p:cNvPr id="3" name="Content Placeholder 2"/>
          <p:cNvSpPr>
            <a:spLocks noGrp="1"/>
          </p:cNvSpPr>
          <p:nvPr>
            <p:ph idx="1" hasCustomPrompt="1"/>
          </p:nvPr>
        </p:nvSpPr>
        <p:spPr>
          <a:xfrm>
            <a:off x="609600" y="1147920"/>
            <a:ext cx="10972800" cy="4978244"/>
          </a:xfrm>
        </p:spPr>
        <p:txBody>
          <a:bodyPr/>
          <a:lstStyle>
            <a:lvl1pPr>
              <a:defRPr sz="2800"/>
            </a:lvl1pPr>
            <a:lvl2pPr>
              <a:defRPr sz="2400"/>
            </a:lvl2pPr>
            <a:lvl3pPr>
              <a:defRPr sz="2000"/>
            </a:lvl3pPr>
            <a:lvl4pPr>
              <a:defRPr sz="1800"/>
            </a:lvl4pPr>
            <a:lvl5pPr>
              <a:defRPr sz="1600"/>
            </a:lvl5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1"/>
          </p:nvPr>
        </p:nvSpPr>
        <p:spPr>
          <a:xfrm>
            <a:off x="3582610" y="6332762"/>
            <a:ext cx="5026781" cy="365125"/>
          </a:xfrm>
          <a:prstGeom prst="rect">
            <a:avLst/>
          </a:prstGeom>
        </p:spPr>
        <p:txBody>
          <a:bodyPr/>
          <a:lstStyle/>
          <a:p>
            <a:endParaRPr lang="en-US" dirty="0"/>
          </a:p>
        </p:txBody>
      </p:sp>
      <p:sp>
        <p:nvSpPr>
          <p:cNvPr id="5" name="Slide Number Placeholder 7">
            <a:extLst>
              <a:ext uri="{FF2B5EF4-FFF2-40B4-BE49-F238E27FC236}">
                <a16:creationId xmlns:a16="http://schemas.microsoft.com/office/drawing/2014/main" id="{C363BEC4-8B9B-ADA2-DB86-9FEF6FFC161D}"/>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143653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Two Layout">
    <p:bg>
      <p:bgPr>
        <a:solidFill>
          <a:schemeClr val="tx1"/>
        </a:solidFill>
        <a:effectLst/>
      </p:bgPr>
    </p:bg>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14BDECF-AC8C-3CFD-E9EE-066BEEF37D8B}"/>
              </a:ext>
            </a:extLst>
          </p:cNvPr>
          <p:cNvSpPr>
            <a:spLocks noGrp="1"/>
          </p:cNvSpPr>
          <p:nvPr>
            <p:ph type="title" hasCustomPrompt="1"/>
          </p:nvPr>
        </p:nvSpPr>
        <p:spPr>
          <a:xfrm>
            <a:off x="1065504" y="2774374"/>
            <a:ext cx="5764567" cy="2259265"/>
          </a:xfrm>
        </p:spPr>
        <p:txBody>
          <a:bodyPr>
            <a:normAutofit/>
          </a:bodyPr>
          <a:lstStyle>
            <a:lvl1pPr>
              <a:defRPr sz="4800">
                <a:solidFill>
                  <a:schemeClr val="bg1"/>
                </a:solidFill>
              </a:defRPr>
            </a:lvl1pPr>
          </a:lstStyle>
          <a:p>
            <a:r>
              <a:rPr lang="en-US" dirty="0"/>
              <a:t>Divider Slide Title Goes Here</a:t>
            </a:r>
          </a:p>
        </p:txBody>
      </p:sp>
      <p:pic>
        <p:nvPicPr>
          <p:cNvPr id="5" name="Wordmark_LargeVersion_RGB-01.png" descr="Wordmark_LargeVersion_RGB-01.png">
            <a:extLst>
              <a:ext uri="{FF2B5EF4-FFF2-40B4-BE49-F238E27FC236}">
                <a16:creationId xmlns:a16="http://schemas.microsoft.com/office/drawing/2014/main" id="{D75E515F-D522-8619-5447-6549039723B0}"/>
              </a:ext>
            </a:extLst>
          </p:cNvPr>
          <p:cNvPicPr>
            <a:picLocks noChangeAspect="1"/>
          </p:cNvPicPr>
          <p:nvPr userDrawn="1"/>
        </p:nvPicPr>
        <p:blipFill>
          <a:blip r:embed="rId2"/>
          <a:stretch>
            <a:fillRect/>
          </a:stretch>
        </p:blipFill>
        <p:spPr>
          <a:xfrm>
            <a:off x="9774710" y="6318736"/>
            <a:ext cx="1918966" cy="328868"/>
          </a:xfrm>
          <a:prstGeom prst="rect">
            <a:avLst/>
          </a:prstGeom>
          <a:ln w="12700">
            <a:miter lim="400000"/>
          </a:ln>
        </p:spPr>
      </p:pic>
      <p:pic>
        <p:nvPicPr>
          <p:cNvPr id="4" name="Graphic 3">
            <a:extLst>
              <a:ext uri="{FF2B5EF4-FFF2-40B4-BE49-F238E27FC236}">
                <a16:creationId xmlns:a16="http://schemas.microsoft.com/office/drawing/2014/main" id="{546F500F-4BB2-E3C2-9482-8713684A17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74710" y="6318736"/>
            <a:ext cx="1918965" cy="327803"/>
          </a:xfrm>
          <a:prstGeom prst="rect">
            <a:avLst/>
          </a:prstGeom>
        </p:spPr>
      </p:pic>
      <p:pic>
        <p:nvPicPr>
          <p:cNvPr id="6" name="Graphic 5">
            <a:extLst>
              <a:ext uri="{FF2B5EF4-FFF2-40B4-BE49-F238E27FC236}">
                <a16:creationId xmlns:a16="http://schemas.microsoft.com/office/drawing/2014/main" id="{23C82C50-7C45-EEE1-D1D7-7D4A2640BC3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28390" r="27800"/>
          <a:stretch/>
        </p:blipFill>
        <p:spPr>
          <a:xfrm>
            <a:off x="7442255" y="-1"/>
            <a:ext cx="4749745" cy="4710902"/>
          </a:xfrm>
          <a:prstGeom prst="rect">
            <a:avLst/>
          </a:prstGeom>
        </p:spPr>
      </p:pic>
    </p:spTree>
    <p:extLst>
      <p:ext uri="{BB962C8B-B14F-4D97-AF65-F5344CB8AC3E}">
        <p14:creationId xmlns:p14="http://schemas.microsoft.com/office/powerpoint/2010/main" val="2716797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Divider Two Layout">
    <p:bg>
      <p:bgPr>
        <a:solidFill>
          <a:schemeClr val="tx2"/>
        </a:solidFill>
        <a:effectLst/>
      </p:bgPr>
    </p:bg>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14BDECF-AC8C-3CFD-E9EE-066BEEF37D8B}"/>
              </a:ext>
            </a:extLst>
          </p:cNvPr>
          <p:cNvSpPr>
            <a:spLocks noGrp="1"/>
          </p:cNvSpPr>
          <p:nvPr>
            <p:ph type="title" hasCustomPrompt="1"/>
          </p:nvPr>
        </p:nvSpPr>
        <p:spPr>
          <a:xfrm>
            <a:off x="1065504" y="2774374"/>
            <a:ext cx="5764567" cy="2259265"/>
          </a:xfrm>
        </p:spPr>
        <p:txBody>
          <a:bodyPr>
            <a:normAutofit/>
          </a:bodyPr>
          <a:lstStyle>
            <a:lvl1pPr>
              <a:defRPr sz="4800">
                <a:solidFill>
                  <a:schemeClr val="bg2"/>
                </a:solidFill>
              </a:defRPr>
            </a:lvl1pPr>
          </a:lstStyle>
          <a:p>
            <a:r>
              <a:rPr lang="en-US" dirty="0"/>
              <a:t>Divider Slide Title Goes Here</a:t>
            </a:r>
          </a:p>
        </p:txBody>
      </p:sp>
      <p:pic>
        <p:nvPicPr>
          <p:cNvPr id="5" name="Wordmark_LargeVersion_RGB-01.png" descr="Wordmark_LargeVersion_RGB-01.png">
            <a:extLst>
              <a:ext uri="{FF2B5EF4-FFF2-40B4-BE49-F238E27FC236}">
                <a16:creationId xmlns:a16="http://schemas.microsoft.com/office/drawing/2014/main" id="{D75E515F-D522-8619-5447-6549039723B0}"/>
              </a:ext>
            </a:extLst>
          </p:cNvPr>
          <p:cNvPicPr>
            <a:picLocks noChangeAspect="1"/>
          </p:cNvPicPr>
          <p:nvPr userDrawn="1"/>
        </p:nvPicPr>
        <p:blipFill>
          <a:blip r:embed="rId2"/>
          <a:stretch>
            <a:fillRect/>
          </a:stretch>
        </p:blipFill>
        <p:spPr>
          <a:xfrm>
            <a:off x="9774710" y="6318736"/>
            <a:ext cx="1918966" cy="328868"/>
          </a:xfrm>
          <a:prstGeom prst="rect">
            <a:avLst/>
          </a:prstGeom>
          <a:ln w="12700">
            <a:miter lim="400000"/>
          </a:ln>
        </p:spPr>
      </p:pic>
      <p:pic>
        <p:nvPicPr>
          <p:cNvPr id="6" name="Graphic 5">
            <a:extLst>
              <a:ext uri="{FF2B5EF4-FFF2-40B4-BE49-F238E27FC236}">
                <a16:creationId xmlns:a16="http://schemas.microsoft.com/office/drawing/2014/main" id="{51844CD1-FE26-504C-F46F-C54E261171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74710" y="6318736"/>
            <a:ext cx="1918965" cy="327803"/>
          </a:xfrm>
          <a:prstGeom prst="rect">
            <a:avLst/>
          </a:prstGeom>
        </p:spPr>
      </p:pic>
      <p:pic>
        <p:nvPicPr>
          <p:cNvPr id="4" name="Graphic 3">
            <a:extLst>
              <a:ext uri="{FF2B5EF4-FFF2-40B4-BE49-F238E27FC236}">
                <a16:creationId xmlns:a16="http://schemas.microsoft.com/office/drawing/2014/main" id="{6F2D9D21-1611-A106-43CF-274D9A138FA7}"/>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28390" r="27800"/>
          <a:stretch/>
        </p:blipFill>
        <p:spPr>
          <a:xfrm>
            <a:off x="7442255" y="-1"/>
            <a:ext cx="4749745" cy="4710902"/>
          </a:xfrm>
          <a:prstGeom prst="rect">
            <a:avLst/>
          </a:prstGeom>
        </p:spPr>
      </p:pic>
    </p:spTree>
    <p:extLst>
      <p:ext uri="{BB962C8B-B14F-4D97-AF65-F5344CB8AC3E}">
        <p14:creationId xmlns:p14="http://schemas.microsoft.com/office/powerpoint/2010/main" val="225361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Divider Two Layout">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14BDECF-AC8C-3CFD-E9EE-066BEEF37D8B}"/>
              </a:ext>
            </a:extLst>
          </p:cNvPr>
          <p:cNvSpPr>
            <a:spLocks noGrp="1"/>
          </p:cNvSpPr>
          <p:nvPr>
            <p:ph type="title" hasCustomPrompt="1"/>
          </p:nvPr>
        </p:nvSpPr>
        <p:spPr>
          <a:xfrm>
            <a:off x="1065504" y="2774374"/>
            <a:ext cx="5764567" cy="2259265"/>
          </a:xfrm>
        </p:spPr>
        <p:txBody>
          <a:bodyPr>
            <a:normAutofit/>
          </a:bodyPr>
          <a:lstStyle>
            <a:lvl1pPr>
              <a:defRPr sz="4800"/>
            </a:lvl1pPr>
          </a:lstStyle>
          <a:p>
            <a:r>
              <a:rPr lang="en-US" dirty="0"/>
              <a:t>Divider Slide Title Goes Here</a:t>
            </a:r>
          </a:p>
        </p:txBody>
      </p:sp>
      <p:pic>
        <p:nvPicPr>
          <p:cNvPr id="5" name="Wordmark_LargeVersion_RGB-01.png" descr="Wordmark_LargeVersion_RGB-01.png">
            <a:extLst>
              <a:ext uri="{FF2B5EF4-FFF2-40B4-BE49-F238E27FC236}">
                <a16:creationId xmlns:a16="http://schemas.microsoft.com/office/drawing/2014/main" id="{D75E515F-D522-8619-5447-6549039723B0}"/>
              </a:ext>
            </a:extLst>
          </p:cNvPr>
          <p:cNvPicPr>
            <a:picLocks noChangeAspect="1"/>
          </p:cNvPicPr>
          <p:nvPr userDrawn="1"/>
        </p:nvPicPr>
        <p:blipFill>
          <a:blip r:embed="rId2"/>
          <a:stretch>
            <a:fillRect/>
          </a:stretch>
        </p:blipFill>
        <p:spPr>
          <a:xfrm>
            <a:off x="9774710" y="6318736"/>
            <a:ext cx="1918966" cy="328868"/>
          </a:xfrm>
          <a:prstGeom prst="rect">
            <a:avLst/>
          </a:prstGeom>
          <a:ln w="12700">
            <a:miter lim="400000"/>
          </a:ln>
        </p:spPr>
      </p:pic>
      <p:pic>
        <p:nvPicPr>
          <p:cNvPr id="4" name="Graphic 3">
            <a:extLst>
              <a:ext uri="{FF2B5EF4-FFF2-40B4-BE49-F238E27FC236}">
                <a16:creationId xmlns:a16="http://schemas.microsoft.com/office/drawing/2014/main" id="{4A934E4E-7337-8B76-5513-23286FBE3E1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28390" r="27800"/>
          <a:stretch/>
        </p:blipFill>
        <p:spPr>
          <a:xfrm>
            <a:off x="7442255" y="-1"/>
            <a:ext cx="4749745" cy="4710902"/>
          </a:xfrm>
          <a:prstGeom prst="rect">
            <a:avLst/>
          </a:prstGeom>
        </p:spPr>
      </p:pic>
    </p:spTree>
    <p:extLst>
      <p:ext uri="{BB962C8B-B14F-4D97-AF65-F5344CB8AC3E}">
        <p14:creationId xmlns:p14="http://schemas.microsoft.com/office/powerpoint/2010/main" val="318351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Divider Two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828800" y="2778710"/>
            <a:ext cx="8636000" cy="2479089"/>
          </a:xfrm>
          <a:prstGeom prst="rect">
            <a:avLst/>
          </a:prstGeom>
        </p:spPr>
        <p:txBody>
          <a:bodyPr vert="horz" anchor="ctr">
            <a:normAutofit/>
          </a:bodyPr>
          <a:lstStyle>
            <a:lvl1pPr algn="ctr">
              <a:defRPr sz="4800" baseline="0">
                <a:solidFill>
                  <a:srgbClr val="1D5C42"/>
                </a:solidFill>
              </a:defRPr>
            </a:lvl1pPr>
          </a:lstStyle>
          <a:p>
            <a:r>
              <a:rPr lang="en-US" dirty="0"/>
              <a:t>Click to Add </a:t>
            </a:r>
            <a:br>
              <a:rPr lang="en-US" dirty="0"/>
            </a:br>
            <a:r>
              <a:rPr lang="en-US" dirty="0"/>
              <a:t>Divider Slide Headline</a:t>
            </a:r>
          </a:p>
        </p:txBody>
      </p:sp>
      <p:pic>
        <p:nvPicPr>
          <p:cNvPr id="2" name="Graphic 1">
            <a:extLst>
              <a:ext uri="{FF2B5EF4-FFF2-40B4-BE49-F238E27FC236}">
                <a16:creationId xmlns:a16="http://schemas.microsoft.com/office/drawing/2014/main" id="{4A7068C0-6EB8-A96C-127A-3D31DEF9EB1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68" t="-84" r="-1"/>
          <a:stretch/>
        </p:blipFill>
        <p:spPr>
          <a:xfrm rot="5400000">
            <a:off x="5029449" y="610226"/>
            <a:ext cx="2234701" cy="2215093"/>
          </a:xfrm>
          <a:prstGeom prst="rect">
            <a:avLst/>
          </a:prstGeom>
        </p:spPr>
      </p:pic>
      <p:pic>
        <p:nvPicPr>
          <p:cNvPr id="3" name="Wordmark_LargeVersion_RGB-01.png" descr="Wordmark_LargeVersion_RGB-01.png">
            <a:extLst>
              <a:ext uri="{FF2B5EF4-FFF2-40B4-BE49-F238E27FC236}">
                <a16:creationId xmlns:a16="http://schemas.microsoft.com/office/drawing/2014/main" id="{F2C50949-530B-D338-FDDE-4082B6D8EA8E}"/>
              </a:ext>
            </a:extLst>
          </p:cNvPr>
          <p:cNvPicPr>
            <a:picLocks noChangeAspect="1"/>
          </p:cNvPicPr>
          <p:nvPr userDrawn="1"/>
        </p:nvPicPr>
        <p:blipFill>
          <a:blip r:embed="rId4"/>
          <a:stretch>
            <a:fillRect/>
          </a:stretch>
        </p:blipFill>
        <p:spPr>
          <a:xfrm>
            <a:off x="9774710" y="6318736"/>
            <a:ext cx="1918966" cy="328868"/>
          </a:xfrm>
          <a:prstGeom prst="rect">
            <a:avLst/>
          </a:prstGeom>
          <a:ln w="12700">
            <a:miter lim="400000"/>
          </a:ln>
        </p:spPr>
      </p:pic>
    </p:spTree>
    <p:extLst>
      <p:ext uri="{BB962C8B-B14F-4D97-AF65-F5344CB8AC3E}">
        <p14:creationId xmlns:p14="http://schemas.microsoft.com/office/powerpoint/2010/main" val="2372635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vider Two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79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9F9F9"/>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9B342B-E4EA-4D42-4E95-94C753FA5B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7837" y="6140437"/>
            <a:ext cx="2300511" cy="392980"/>
          </a:xfrm>
          <a:prstGeom prst="rect">
            <a:avLst/>
          </a:prstGeom>
        </p:spPr>
      </p:pic>
      <p:pic>
        <p:nvPicPr>
          <p:cNvPr id="5" name="Graphic 4">
            <a:extLst>
              <a:ext uri="{FF2B5EF4-FFF2-40B4-BE49-F238E27FC236}">
                <a16:creationId xmlns:a16="http://schemas.microsoft.com/office/drawing/2014/main" id="{0D5BA163-CD4E-51F8-68D8-3D04D152B85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257"/>
          <a:stretch/>
        </p:blipFill>
        <p:spPr>
          <a:xfrm>
            <a:off x="-2" y="132739"/>
            <a:ext cx="4923965" cy="6587848"/>
          </a:xfrm>
          <a:prstGeom prst="rect">
            <a:avLst/>
          </a:prstGeom>
        </p:spPr>
      </p:pic>
      <p:sp>
        <p:nvSpPr>
          <p:cNvPr id="40" name="Text Placeholder 12"/>
          <p:cNvSpPr>
            <a:spLocks noGrp="1"/>
          </p:cNvSpPr>
          <p:nvPr>
            <p:ph type="body" sz="quarter" idx="10" hasCustomPrompt="1"/>
          </p:nvPr>
        </p:nvSpPr>
        <p:spPr>
          <a:xfrm>
            <a:off x="5678861" y="2788508"/>
            <a:ext cx="4489938" cy="1441817"/>
          </a:xfrm>
          <a:prstGeom prst="rect">
            <a:avLst/>
          </a:prstGeom>
        </p:spPr>
        <p:txBody>
          <a:bodyPr vert="horz" anchor="t" anchorCtr="0">
            <a:normAutofit/>
          </a:bodyPr>
          <a:lstStyle>
            <a:lvl1pPr marL="3175" indent="-3175" algn="l">
              <a:buNone/>
              <a:defRPr sz="2000" cap="none">
                <a:solidFill>
                  <a:schemeClr val="tx1"/>
                </a:solidFill>
              </a:defRPr>
            </a:lvl1pPr>
            <a:lvl2pPr algn="ctr">
              <a:buNone/>
              <a:defRPr/>
            </a:lvl2pPr>
            <a:lvl3pPr algn="ctr">
              <a:defRPr/>
            </a:lvl3pPr>
            <a:lvl4pPr algn="ctr">
              <a:defRPr/>
            </a:lvl4pPr>
            <a:lvl5pPr algn="ctr">
              <a:defRPr/>
            </a:lvl5pPr>
          </a:lstStyle>
          <a:p>
            <a:pPr lvl="0"/>
            <a:r>
              <a:rPr lang="en-US" dirty="0"/>
              <a:t>Add A Subtitle</a:t>
            </a:r>
          </a:p>
        </p:txBody>
      </p:sp>
      <p:sp>
        <p:nvSpPr>
          <p:cNvPr id="43" name="Text Placeholder 14"/>
          <p:cNvSpPr>
            <a:spLocks noGrp="1"/>
          </p:cNvSpPr>
          <p:nvPr>
            <p:ph type="body" sz="quarter" idx="11" hasCustomPrompt="1"/>
          </p:nvPr>
        </p:nvSpPr>
        <p:spPr>
          <a:xfrm>
            <a:off x="5678861" y="4847614"/>
            <a:ext cx="4489938" cy="457200"/>
          </a:xfrm>
          <a:prstGeom prst="rect">
            <a:avLst/>
          </a:prstGeom>
        </p:spPr>
        <p:txBody>
          <a:bodyPr vert="horz"/>
          <a:lstStyle>
            <a:lvl1pPr marL="3175" indent="-3175" algn="l">
              <a:buFont typeface="Arial"/>
              <a:buNone/>
              <a:defRPr sz="1300" baseline="0">
                <a:solidFill>
                  <a:schemeClr val="tx1"/>
                </a:solidFill>
              </a:defRPr>
            </a:lvl1pPr>
          </a:lstStyle>
          <a:p>
            <a:pPr lvl="0"/>
            <a:r>
              <a:rPr lang="en-US" dirty="0"/>
              <a:t>Presented by: &lt;presenter name&gt;</a:t>
            </a:r>
          </a:p>
        </p:txBody>
      </p:sp>
      <p:sp>
        <p:nvSpPr>
          <p:cNvPr id="45" name="Title 44"/>
          <p:cNvSpPr>
            <a:spLocks noGrp="1"/>
          </p:cNvSpPr>
          <p:nvPr>
            <p:ph type="title" hasCustomPrompt="1"/>
          </p:nvPr>
        </p:nvSpPr>
        <p:spPr>
          <a:xfrm>
            <a:off x="5678861" y="643062"/>
            <a:ext cx="4489938" cy="1852246"/>
          </a:xfrm>
        </p:spPr>
        <p:txBody>
          <a:bodyPr vert="horz" anchor="b" anchorCtr="0">
            <a:normAutofit/>
          </a:bodyPr>
          <a:lstStyle>
            <a:lvl1pPr algn="l">
              <a:defRPr sz="3200">
                <a:solidFill>
                  <a:schemeClr val="tx1"/>
                </a:solidFill>
              </a:defRPr>
            </a:lvl1pPr>
          </a:lstStyle>
          <a:p>
            <a:r>
              <a:rPr lang="en-US" dirty="0"/>
              <a:t>Click to Edit Title</a:t>
            </a:r>
          </a:p>
        </p:txBody>
      </p:sp>
      <p:sp>
        <p:nvSpPr>
          <p:cNvPr id="6" name="Line">
            <a:extLst>
              <a:ext uri="{FF2B5EF4-FFF2-40B4-BE49-F238E27FC236}">
                <a16:creationId xmlns:a16="http://schemas.microsoft.com/office/drawing/2014/main" id="{0B991BCC-1A03-5C04-0A03-5B5378EC2022}"/>
              </a:ext>
            </a:extLst>
          </p:cNvPr>
          <p:cNvSpPr/>
          <p:nvPr userDrawn="1"/>
        </p:nvSpPr>
        <p:spPr>
          <a:xfrm>
            <a:off x="5654675" y="6008869"/>
            <a:ext cx="6149943" cy="1"/>
          </a:xfrm>
          <a:prstGeom prst="line">
            <a:avLst/>
          </a:prstGeom>
          <a:ln w="12700">
            <a:solidFill>
              <a:schemeClr val="accent5"/>
            </a:solidFill>
          </a:ln>
        </p:spPr>
        <p:txBody>
          <a:bodyPr lIns="0" tIns="0" rIns="0" bIns="0"/>
          <a:lstStyle/>
          <a:p>
            <a:pPr>
              <a:defRPr sz="1400">
                <a:solidFill>
                  <a:srgbClr val="1D5C42"/>
                </a:solidFill>
                <a:latin typeface="+mj-lt"/>
                <a:ea typeface="+mj-ea"/>
                <a:cs typeface="+mj-cs"/>
                <a:sym typeface="Arial"/>
              </a:defRPr>
            </a:pPr>
            <a:endParaRPr/>
          </a:p>
        </p:txBody>
      </p:sp>
    </p:spTree>
    <p:extLst>
      <p:ext uri="{BB962C8B-B14F-4D97-AF65-F5344CB8AC3E}">
        <p14:creationId xmlns:p14="http://schemas.microsoft.com/office/powerpoint/2010/main" val="1016500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580195"/>
          </a:xfrm>
        </p:spPr>
        <p:txBody>
          <a:bodyPr lIns="0" rIns="0"/>
          <a:lstStyle>
            <a:lvl1pPr algn="l">
              <a:defRPr/>
            </a:lvl1pPr>
          </a:lstStyle>
          <a:p>
            <a:r>
              <a:rPr lang="en-US" dirty="0"/>
              <a:t>Click to Add Title</a:t>
            </a:r>
          </a:p>
        </p:txBody>
      </p:sp>
      <p:sp>
        <p:nvSpPr>
          <p:cNvPr id="3" name="Content Placeholder 2"/>
          <p:cNvSpPr>
            <a:spLocks noGrp="1"/>
          </p:cNvSpPr>
          <p:nvPr>
            <p:ph idx="1" hasCustomPrompt="1"/>
          </p:nvPr>
        </p:nvSpPr>
        <p:spPr>
          <a:xfrm>
            <a:off x="609600" y="1162611"/>
            <a:ext cx="10972800" cy="4880549"/>
          </a:xfrm>
        </p:spPr>
        <p:txBody>
          <a:bodyPr lIns="0" rIns="0"/>
          <a:lstStyle>
            <a:lvl1pPr>
              <a:defRPr sz="2400"/>
            </a:lvl1pPr>
            <a:lvl2pPr>
              <a:defRPr sz="2000"/>
            </a:lvl2pPr>
            <a:lvl3pPr>
              <a:defRPr sz="2000"/>
            </a:lvl3pPr>
            <a:lvl4pPr>
              <a:defRPr sz="1600"/>
            </a:lvl4pPr>
            <a:lvl5pPr>
              <a:defRPr sz="1600"/>
            </a:lvl5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a:xfrm>
            <a:off x="609600" y="6400798"/>
            <a:ext cx="473476" cy="365125"/>
          </a:xfrm>
          <a:prstGeom prst="rect">
            <a:avLst/>
          </a:prstGeom>
        </p:spPr>
        <p:txBody>
          <a:bodyPr lIns="0" rIns="0"/>
          <a:lstStyle>
            <a:lvl1pPr algn="l">
              <a:defRPr/>
            </a:lvl1pPr>
          </a:lstStyle>
          <a:p>
            <a:fld id="{660AD0E0-DF68-E742-B4F8-07D68D50E5A6}" type="slidenum">
              <a:rPr lang="en-US" smtClean="0"/>
              <a:pPr/>
              <a:t>‹#›</a:t>
            </a:fld>
            <a:endParaRPr lang="en-US" dirty="0"/>
          </a:p>
        </p:txBody>
      </p:sp>
      <p:cxnSp>
        <p:nvCxnSpPr>
          <p:cNvPr id="4" name="Straight Connector 3">
            <a:extLst>
              <a:ext uri="{FF2B5EF4-FFF2-40B4-BE49-F238E27FC236}">
                <a16:creationId xmlns:a16="http://schemas.microsoft.com/office/drawing/2014/main" id="{A46D6D09-B49D-874C-1C68-ECC2007C6D39}"/>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cxnSp>
      <p:sp>
        <p:nvSpPr>
          <p:cNvPr id="6" name="Footer Placeholder 5">
            <a:extLst>
              <a:ext uri="{FF2B5EF4-FFF2-40B4-BE49-F238E27FC236}">
                <a16:creationId xmlns:a16="http://schemas.microsoft.com/office/drawing/2014/main" id="{C290E13A-30F5-85F3-5E1F-12592059FB12}"/>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36531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8D767D-81EB-2F86-A842-FC716EF463A6}"/>
              </a:ext>
            </a:extLst>
          </p:cNvPr>
          <p:cNvSpPr/>
          <p:nvPr userDrawn="1"/>
        </p:nvSpPr>
        <p:spPr>
          <a:xfrm>
            <a:off x="1" y="0"/>
            <a:ext cx="3977196"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Helvetica" pitchFamily="2" charset="0"/>
            </a:endParaRPr>
          </a:p>
        </p:txBody>
      </p:sp>
      <p:sp>
        <p:nvSpPr>
          <p:cNvPr id="2" name="Title 1"/>
          <p:cNvSpPr>
            <a:spLocks noGrp="1"/>
          </p:cNvSpPr>
          <p:nvPr>
            <p:ph type="title" hasCustomPrompt="1"/>
          </p:nvPr>
        </p:nvSpPr>
        <p:spPr>
          <a:xfrm>
            <a:off x="609601" y="1013173"/>
            <a:ext cx="2888039" cy="4525963"/>
          </a:xfrm>
        </p:spPr>
        <p:txBody>
          <a:bodyPr lIns="0" rIns="0" anchor="t">
            <a:normAutofit/>
          </a:bodyPr>
          <a:lstStyle>
            <a:lvl1pPr algn="l">
              <a:defRPr sz="3000">
                <a:solidFill>
                  <a:schemeClr val="bg1"/>
                </a:solidFill>
              </a:defRPr>
            </a:lvl1pPr>
          </a:lstStyle>
          <a:p>
            <a:r>
              <a:rPr lang="en-US" dirty="0"/>
              <a:t>Click to Add a Title Here</a:t>
            </a:r>
          </a:p>
        </p:txBody>
      </p:sp>
      <p:sp>
        <p:nvSpPr>
          <p:cNvPr id="4" name="Content Placeholder 3"/>
          <p:cNvSpPr>
            <a:spLocks noGrp="1"/>
          </p:cNvSpPr>
          <p:nvPr>
            <p:ph sz="half" idx="2" hasCustomPrompt="1"/>
          </p:nvPr>
        </p:nvSpPr>
        <p:spPr>
          <a:xfrm>
            <a:off x="4469206" y="1013173"/>
            <a:ext cx="7032287" cy="4525963"/>
          </a:xfrm>
        </p:spPr>
        <p:txBody>
          <a:bodyPr lIns="0" rIns="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5">
            <a:extLst>
              <a:ext uri="{FF2B5EF4-FFF2-40B4-BE49-F238E27FC236}">
                <a16:creationId xmlns:a16="http://schemas.microsoft.com/office/drawing/2014/main" id="{4AAB1796-ABF0-8A4B-E3FC-EC48158A033B}"/>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7">
            <a:extLst>
              <a:ext uri="{FF2B5EF4-FFF2-40B4-BE49-F238E27FC236}">
                <a16:creationId xmlns:a16="http://schemas.microsoft.com/office/drawing/2014/main" id="{CB76AB86-FD61-6186-BFA5-50054E970738}"/>
              </a:ext>
            </a:extLst>
          </p:cNvPr>
          <p:cNvSpPr>
            <a:spLocks noGrp="1"/>
          </p:cNvSpPr>
          <p:nvPr>
            <p:ph type="sldNum" sz="quarter" idx="4"/>
          </p:nvPr>
        </p:nvSpPr>
        <p:spPr>
          <a:xfrm>
            <a:off x="609600" y="6408737"/>
            <a:ext cx="473476" cy="365125"/>
          </a:xfrm>
          <a:prstGeom prst="rect">
            <a:avLst/>
          </a:prstGeom>
        </p:spPr>
        <p:txBody>
          <a:bodyPr lIns="0" rIns="0"/>
          <a:lstStyle>
            <a:lvl1pPr algn="l">
              <a:defRPr sz="1300" b="0" i="0">
                <a:solidFill>
                  <a:srgbClr val="CECECE"/>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128696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09600" y="1156352"/>
            <a:ext cx="5386917" cy="4563051"/>
          </a:xfrm>
        </p:spPr>
        <p:txBody>
          <a:bodyPr lIns="0"/>
          <a:lstStyle>
            <a:lvl1pPr>
              <a:defRPr sz="24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hasCustomPrompt="1"/>
          </p:nvPr>
        </p:nvSpPr>
        <p:spPr>
          <a:xfrm>
            <a:off x="6193368" y="1156352"/>
            <a:ext cx="5389033" cy="4563051"/>
          </a:xfrm>
        </p:spPr>
        <p:txBody>
          <a:bodyPr lIns="0"/>
          <a:lstStyle>
            <a:lvl1pPr>
              <a:defRPr sz="24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609600" y="274639"/>
            <a:ext cx="10972800" cy="580195"/>
          </a:xfrm>
        </p:spPr>
        <p:txBody>
          <a:bodyPr lIns="0"/>
          <a:lstStyle>
            <a:lvl1pPr algn="l">
              <a:defRPr/>
            </a:lvl1pPr>
          </a:lstStyle>
          <a:p>
            <a:r>
              <a:rPr lang="en-US" dirty="0"/>
              <a:t>Click to Add Title</a:t>
            </a:r>
          </a:p>
        </p:txBody>
      </p:sp>
      <p:cxnSp>
        <p:nvCxnSpPr>
          <p:cNvPr id="2" name="Straight Connector 1">
            <a:extLst>
              <a:ext uri="{FF2B5EF4-FFF2-40B4-BE49-F238E27FC236}">
                <a16:creationId xmlns:a16="http://schemas.microsoft.com/office/drawing/2014/main" id="{CE7464A4-1568-33E9-4978-29CC12DEE4EF}"/>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cxnSp>
      <p:sp>
        <p:nvSpPr>
          <p:cNvPr id="3" name="Footer Placeholder 5">
            <a:extLst>
              <a:ext uri="{FF2B5EF4-FFF2-40B4-BE49-F238E27FC236}">
                <a16:creationId xmlns:a16="http://schemas.microsoft.com/office/drawing/2014/main" id="{4F3DA487-CE62-4F9A-3CF8-0D61978EDE4B}"/>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7">
            <a:extLst>
              <a:ext uri="{FF2B5EF4-FFF2-40B4-BE49-F238E27FC236}">
                <a16:creationId xmlns:a16="http://schemas.microsoft.com/office/drawing/2014/main" id="{0AFE52E1-6265-734E-17FC-71AB7D22A59B}"/>
              </a:ext>
            </a:extLst>
          </p:cNvPr>
          <p:cNvSpPr>
            <a:spLocks noGrp="1"/>
          </p:cNvSpPr>
          <p:nvPr>
            <p:ph type="sldNum" sz="quarter" idx="10"/>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2146959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Caption">
    <p:spTree>
      <p:nvGrpSpPr>
        <p:cNvPr id="1" name=""/>
        <p:cNvGrpSpPr/>
        <p:nvPr/>
      </p:nvGrpSpPr>
      <p:grpSpPr>
        <a:xfrm>
          <a:off x="0" y="0"/>
          <a:ext cx="0" cy="0"/>
          <a:chOff x="0" y="0"/>
          <a:chExt cx="0" cy="0"/>
        </a:xfrm>
      </p:grpSpPr>
      <p:sp>
        <p:nvSpPr>
          <p:cNvPr id="16" name="Table Placeholder 15"/>
          <p:cNvSpPr>
            <a:spLocks noGrp="1"/>
          </p:cNvSpPr>
          <p:nvPr>
            <p:ph type="tbl" sz="quarter" idx="10"/>
          </p:nvPr>
        </p:nvSpPr>
        <p:spPr>
          <a:xfrm>
            <a:off x="1297782" y="1245615"/>
            <a:ext cx="9596437" cy="3705822"/>
          </a:xfrm>
        </p:spPr>
        <p:txBody>
          <a:bodyPr/>
          <a:lstStyle/>
          <a:p>
            <a:endParaRPr lang="en-US" dirty="0"/>
          </a:p>
        </p:txBody>
      </p:sp>
      <p:sp>
        <p:nvSpPr>
          <p:cNvPr id="12" name="Text Placeholder 3"/>
          <p:cNvSpPr>
            <a:spLocks noGrp="1"/>
          </p:cNvSpPr>
          <p:nvPr>
            <p:ph type="body" sz="half" idx="2"/>
          </p:nvPr>
        </p:nvSpPr>
        <p:spPr>
          <a:xfrm>
            <a:off x="1297781" y="5124454"/>
            <a:ext cx="73152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hasCustomPrompt="1"/>
          </p:nvPr>
        </p:nvSpPr>
        <p:spPr>
          <a:xfrm>
            <a:off x="609600" y="274639"/>
            <a:ext cx="10972800" cy="580195"/>
          </a:xfrm>
        </p:spPr>
        <p:txBody>
          <a:bodyPr/>
          <a:lstStyle>
            <a:lvl1pPr algn="l">
              <a:defRPr/>
            </a:lvl1pPr>
          </a:lstStyle>
          <a:p>
            <a:r>
              <a:rPr lang="en-US" dirty="0"/>
              <a:t>Click to Add Title</a:t>
            </a:r>
          </a:p>
        </p:txBody>
      </p:sp>
      <p:cxnSp>
        <p:nvCxnSpPr>
          <p:cNvPr id="2" name="Straight Connector 1">
            <a:extLst>
              <a:ext uri="{FF2B5EF4-FFF2-40B4-BE49-F238E27FC236}">
                <a16:creationId xmlns:a16="http://schemas.microsoft.com/office/drawing/2014/main" id="{8DAE11EE-30D6-395E-293A-637FA5F05C2D}"/>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cxnSp>
      <p:sp>
        <p:nvSpPr>
          <p:cNvPr id="3" name="Footer Placeholder 5">
            <a:extLst>
              <a:ext uri="{FF2B5EF4-FFF2-40B4-BE49-F238E27FC236}">
                <a16:creationId xmlns:a16="http://schemas.microsoft.com/office/drawing/2014/main" id="{BC7EE2D4-E95E-D3FF-9C93-6795E0212301}"/>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7">
            <a:extLst>
              <a:ext uri="{FF2B5EF4-FFF2-40B4-BE49-F238E27FC236}">
                <a16:creationId xmlns:a16="http://schemas.microsoft.com/office/drawing/2014/main" id="{1C5F591B-3593-DC15-1F22-ED98E5F71B34}"/>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250680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60272" y="1243659"/>
            <a:ext cx="6400800" cy="3854285"/>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7"/>
          <p:cNvSpPr>
            <a:spLocks noGrp="1"/>
          </p:cNvSpPr>
          <p:nvPr>
            <p:ph type="ftr" sz="quarter" idx="11"/>
          </p:nvPr>
        </p:nvSpPr>
        <p:spPr>
          <a:xfrm>
            <a:off x="3582610" y="6332762"/>
            <a:ext cx="5026781" cy="365125"/>
          </a:xfrm>
          <a:prstGeom prst="rect">
            <a:avLst/>
          </a:prstGeom>
        </p:spPr>
        <p:txBody>
          <a:bodyPr/>
          <a:lstStyle/>
          <a:p>
            <a:endParaRPr lang="en-US" dirty="0"/>
          </a:p>
        </p:txBody>
      </p:sp>
      <p:sp>
        <p:nvSpPr>
          <p:cNvPr id="9" name="Content Placeholder 2">
            <a:extLst>
              <a:ext uri="{FF2B5EF4-FFF2-40B4-BE49-F238E27FC236}">
                <a16:creationId xmlns:a16="http://schemas.microsoft.com/office/drawing/2014/main" id="{76AB3225-B11E-5A3F-7EB4-07B2ACCD47A8}"/>
              </a:ext>
            </a:extLst>
          </p:cNvPr>
          <p:cNvSpPr>
            <a:spLocks noGrp="1"/>
          </p:cNvSpPr>
          <p:nvPr>
            <p:ph idx="12" hasCustomPrompt="1"/>
          </p:nvPr>
        </p:nvSpPr>
        <p:spPr>
          <a:xfrm>
            <a:off x="609601" y="1162611"/>
            <a:ext cx="3855868" cy="4880549"/>
          </a:xfrm>
        </p:spPr>
        <p:txBody>
          <a:bodyPr lIns="0" rIns="0"/>
          <a:lstStyle>
            <a:lvl1pPr>
              <a:defRPr sz="2400"/>
            </a:lvl1pPr>
            <a:lvl2pPr>
              <a:defRPr sz="2000"/>
            </a:lvl2pPr>
            <a:lvl3pPr>
              <a:defRPr sz="2000"/>
            </a:lvl3pPr>
            <a:lvl4pPr>
              <a:defRPr sz="1600"/>
            </a:lvl4pPr>
            <a:lvl5pPr>
              <a:defRPr sz="1600"/>
            </a:lvl5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71AD72E-0BE7-E44D-CB97-6C0278635C87}"/>
              </a:ext>
            </a:extLst>
          </p:cNvPr>
          <p:cNvSpPr>
            <a:spLocks noGrp="1"/>
          </p:cNvSpPr>
          <p:nvPr>
            <p:ph type="title" hasCustomPrompt="1"/>
          </p:nvPr>
        </p:nvSpPr>
        <p:spPr>
          <a:xfrm>
            <a:off x="609600" y="274639"/>
            <a:ext cx="10972800" cy="580195"/>
          </a:xfrm>
        </p:spPr>
        <p:txBody>
          <a:bodyPr lIns="0" rIns="0"/>
          <a:lstStyle>
            <a:lvl1pPr algn="l">
              <a:defRPr/>
            </a:lvl1pPr>
          </a:lstStyle>
          <a:p>
            <a:r>
              <a:rPr lang="en-US" dirty="0"/>
              <a:t>Click to Add Title</a:t>
            </a:r>
          </a:p>
        </p:txBody>
      </p:sp>
      <p:cxnSp>
        <p:nvCxnSpPr>
          <p:cNvPr id="11" name="Straight Connector 10">
            <a:extLst>
              <a:ext uri="{FF2B5EF4-FFF2-40B4-BE49-F238E27FC236}">
                <a16:creationId xmlns:a16="http://schemas.microsoft.com/office/drawing/2014/main" id="{E774F4A5-DE4A-5B5E-C6CD-5599AAAF41C3}"/>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cxnSp>
      <p:sp>
        <p:nvSpPr>
          <p:cNvPr id="12" name="Content Placeholder 2">
            <a:extLst>
              <a:ext uri="{FF2B5EF4-FFF2-40B4-BE49-F238E27FC236}">
                <a16:creationId xmlns:a16="http://schemas.microsoft.com/office/drawing/2014/main" id="{AD67456E-E7A1-DAA9-97BF-2258E8EE594A}"/>
              </a:ext>
            </a:extLst>
          </p:cNvPr>
          <p:cNvSpPr>
            <a:spLocks noGrp="1"/>
          </p:cNvSpPr>
          <p:nvPr>
            <p:ph idx="13" hasCustomPrompt="1"/>
          </p:nvPr>
        </p:nvSpPr>
        <p:spPr>
          <a:xfrm>
            <a:off x="5060272" y="5238323"/>
            <a:ext cx="6400800" cy="461141"/>
          </a:xfrm>
        </p:spPr>
        <p:txBody>
          <a:bodyPr lIns="0" rIns="0">
            <a:normAutofit/>
          </a:bodyPr>
          <a:lstStyle>
            <a:lvl1pPr marL="0" indent="0">
              <a:buNone/>
              <a:defRPr sz="1300"/>
            </a:lvl1pPr>
            <a:lvl2pPr marL="457200" indent="0">
              <a:buNone/>
              <a:defRPr sz="2000"/>
            </a:lvl2pPr>
            <a:lvl3pPr marL="914400" indent="0">
              <a:buNone/>
              <a:defRPr sz="2000"/>
            </a:lvl3pPr>
            <a:lvl4pPr marL="1371600" indent="0">
              <a:buNone/>
              <a:defRPr sz="1600"/>
            </a:lvl4pPr>
            <a:lvl5pPr marL="1828800" indent="0">
              <a:buNone/>
              <a:defRPr sz="1600"/>
            </a:lvl5pPr>
          </a:lstStyle>
          <a:p>
            <a:pPr lvl="0"/>
            <a:r>
              <a:rPr lang="en-US" dirty="0"/>
              <a:t>Caption goes here</a:t>
            </a:r>
          </a:p>
        </p:txBody>
      </p:sp>
      <p:sp>
        <p:nvSpPr>
          <p:cNvPr id="13" name="Slide Number Placeholder 7">
            <a:extLst>
              <a:ext uri="{FF2B5EF4-FFF2-40B4-BE49-F238E27FC236}">
                <a16:creationId xmlns:a16="http://schemas.microsoft.com/office/drawing/2014/main" id="{4C5AE69C-F798-4088-EC61-9F6FA6B99A02}"/>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18619349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3582610" y="6332762"/>
            <a:ext cx="5026781" cy="365125"/>
          </a:xfrm>
          <a:prstGeom prst="rect">
            <a:avLst/>
          </a:prstGeom>
        </p:spPr>
        <p:txBody>
          <a:bodyPr/>
          <a:lstStyle/>
          <a:p>
            <a:endParaRPr lang="en-US" dirty="0"/>
          </a:p>
        </p:txBody>
      </p:sp>
      <p:sp>
        <p:nvSpPr>
          <p:cNvPr id="12" name="Title 1"/>
          <p:cNvSpPr>
            <a:spLocks noGrp="1"/>
          </p:cNvSpPr>
          <p:nvPr>
            <p:ph type="title" hasCustomPrompt="1"/>
          </p:nvPr>
        </p:nvSpPr>
        <p:spPr>
          <a:xfrm>
            <a:off x="609600" y="274639"/>
            <a:ext cx="10972800" cy="580195"/>
          </a:xfrm>
        </p:spPr>
        <p:txBody>
          <a:bodyPr/>
          <a:lstStyle>
            <a:lvl1pPr algn="l">
              <a:defRPr/>
            </a:lvl1pPr>
          </a:lstStyle>
          <a:p>
            <a:r>
              <a:rPr lang="en-US" dirty="0"/>
              <a:t>Click to Add Title</a:t>
            </a:r>
          </a:p>
        </p:txBody>
      </p:sp>
      <p:cxnSp>
        <p:nvCxnSpPr>
          <p:cNvPr id="2" name="Straight Connector 1">
            <a:extLst>
              <a:ext uri="{FF2B5EF4-FFF2-40B4-BE49-F238E27FC236}">
                <a16:creationId xmlns:a16="http://schemas.microsoft.com/office/drawing/2014/main" id="{D9A900CC-DBC4-8ABB-C0B9-F56B1F6EEA29}"/>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cxnSp>
      <p:sp>
        <p:nvSpPr>
          <p:cNvPr id="4" name="Slide Number Placeholder 7">
            <a:extLst>
              <a:ext uri="{FF2B5EF4-FFF2-40B4-BE49-F238E27FC236}">
                <a16:creationId xmlns:a16="http://schemas.microsoft.com/office/drawing/2014/main" id="{2C7C3269-EFB2-46AE-D57F-30E2828EE46C}"/>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305045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09600" y="1655787"/>
            <a:ext cx="5764567" cy="2259265"/>
          </a:xfrm>
        </p:spPr>
        <p:txBody>
          <a:bodyPr>
            <a:normAutofit/>
          </a:bodyPr>
          <a:lstStyle>
            <a:lvl1pPr>
              <a:defRPr sz="4800"/>
            </a:lvl1pPr>
          </a:lstStyle>
          <a:p>
            <a:r>
              <a:rPr lang="en-US" dirty="0"/>
              <a:t>Divider Slide Title Goes Here</a:t>
            </a:r>
          </a:p>
        </p:txBody>
      </p:sp>
    </p:spTree>
    <p:extLst>
      <p:ext uri="{BB962C8B-B14F-4D97-AF65-F5344CB8AC3E}">
        <p14:creationId xmlns:p14="http://schemas.microsoft.com/office/powerpoint/2010/main" val="880366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580195"/>
          </a:xfrm>
          <a:prstGeom prst="rect">
            <a:avLst/>
          </a:prstGeom>
        </p:spPr>
        <p:txBody>
          <a:bodyPr vert="horz" lIns="0" tIns="45720" rIns="0" bIns="45720" rtlCol="0" anchor="ctr">
            <a:normAutofit/>
          </a:bodyPr>
          <a:lstStyle/>
          <a:p>
            <a:r>
              <a:rPr lang="en-US" dirty="0"/>
              <a:t>Click to Add Title</a:t>
            </a:r>
          </a:p>
        </p:txBody>
      </p:sp>
      <p:sp>
        <p:nvSpPr>
          <p:cNvPr id="3" name="Text Placeholder 2"/>
          <p:cNvSpPr>
            <a:spLocks noGrp="1"/>
          </p:cNvSpPr>
          <p:nvPr>
            <p:ph type="body" idx="1"/>
          </p:nvPr>
        </p:nvSpPr>
        <p:spPr>
          <a:xfrm>
            <a:off x="609600" y="1147920"/>
            <a:ext cx="10972800" cy="4978244"/>
          </a:xfrm>
          <a:prstGeom prst="rect">
            <a:avLst/>
          </a:prstGeom>
        </p:spPr>
        <p:txBody>
          <a:bodyPr vert="horz" lIns="0" tIns="45720" rIns="0" bIns="45720" rtlCol="0">
            <a:normAutofit/>
          </a:body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pitchFamily="2" charset="0"/>
              </a:defRPr>
            </a:lvl1pPr>
          </a:lstStyle>
          <a:p>
            <a:endParaRPr lang="en-US" dirty="0"/>
          </a:p>
        </p:txBody>
      </p:sp>
      <p:pic>
        <p:nvPicPr>
          <p:cNvPr id="7" name="Graphic 6">
            <a:extLst>
              <a:ext uri="{FF2B5EF4-FFF2-40B4-BE49-F238E27FC236}">
                <a16:creationId xmlns:a16="http://schemas.microsoft.com/office/drawing/2014/main" id="{E88CC8AF-555F-7A41-BE2D-7A7959DCA30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774710" y="6318736"/>
            <a:ext cx="1918965" cy="327803"/>
          </a:xfrm>
          <a:prstGeom prst="rect">
            <a:avLst/>
          </a:prstGeom>
        </p:spPr>
      </p:pic>
      <p:sp>
        <p:nvSpPr>
          <p:cNvPr id="10" name="Slide Number Placeholder 7">
            <a:extLst>
              <a:ext uri="{FF2B5EF4-FFF2-40B4-BE49-F238E27FC236}">
                <a16:creationId xmlns:a16="http://schemas.microsoft.com/office/drawing/2014/main" id="{A463EE69-0168-D1DE-00C2-A190D0470F4D}"/>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2514495986"/>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52" r:id="rId4"/>
    <p:sldLayoutId id="2147483653" r:id="rId5"/>
    <p:sldLayoutId id="2147483656" r:id="rId6"/>
    <p:sldLayoutId id="2147483657" r:id="rId7"/>
    <p:sldLayoutId id="2147483654" r:id="rId8"/>
    <p:sldLayoutId id="2147483651" r:id="rId9"/>
    <p:sldLayoutId id="2147483662" r:id="rId10"/>
    <p:sldLayoutId id="2147483666" r:id="rId11"/>
    <p:sldLayoutId id="2147483663" r:id="rId12"/>
    <p:sldLayoutId id="2147483661" r:id="rId13"/>
    <p:sldLayoutId id="2147483658" r:id="rId14"/>
    <p:sldLayoutId id="2147483667" r:id="rId15"/>
    <p:sldLayoutId id="2147483664" r:id="rId16"/>
    <p:sldLayoutId id="2147483665" r:id="rId17"/>
    <p:sldLayoutId id="2147483660" r:id="rId18"/>
  </p:sldLayoutIdLst>
  <p:hf hdr="0" ftr="0" dt="0"/>
  <p:txStyles>
    <p:titleStyle>
      <a:lvl1pPr algn="l" defTabSz="457200" rtl="0" eaLnBrk="1" latinLnBrk="0" hangingPunct="1">
        <a:spcBef>
          <a:spcPct val="0"/>
        </a:spcBef>
        <a:buNone/>
        <a:defRPr sz="3000" b="0" i="0" kern="1200">
          <a:solidFill>
            <a:schemeClr val="tx1"/>
          </a:solidFill>
          <a:latin typeface="Trebuchet MS" panose="020B0703020202090204" pitchFamily="34" charset="0"/>
          <a:ea typeface="+mj-ea"/>
          <a:cs typeface="Times New Roman" panose="02020603050405020304" pitchFamily="18" charset="0"/>
        </a:defRPr>
      </a:lvl1pPr>
    </p:titleStyle>
    <p:bodyStyle>
      <a:lvl1pPr marL="342900" indent="-342900" algn="l" defTabSz="457200" rtl="0" eaLnBrk="1" latinLnBrk="0" hangingPunct="1">
        <a:spcBef>
          <a:spcPct val="20000"/>
        </a:spcBef>
        <a:buFont typeface="Arial"/>
        <a:buChar char="•"/>
        <a:defRPr sz="2400" kern="1200">
          <a:solidFill>
            <a:schemeClr val="accent6">
              <a:lumMod val="10000"/>
            </a:schemeClr>
          </a:solidFill>
          <a:latin typeface="Helvetica" pitchFamily="2" charset="0"/>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10000"/>
            </a:schemeClr>
          </a:solidFill>
          <a:latin typeface="Helvetica" pitchFamily="2" charset="0"/>
          <a:ea typeface="+mn-ea"/>
          <a:cs typeface="+mn-cs"/>
        </a:defRPr>
      </a:lvl2pPr>
      <a:lvl3pPr marL="1143000" indent="-228600" algn="l" defTabSz="457200" rtl="0" eaLnBrk="1" latinLnBrk="0" hangingPunct="1">
        <a:spcBef>
          <a:spcPct val="20000"/>
        </a:spcBef>
        <a:buFont typeface="Arial"/>
        <a:buChar char="•"/>
        <a:defRPr sz="2000" kern="1200">
          <a:solidFill>
            <a:schemeClr val="accent6">
              <a:lumMod val="10000"/>
            </a:schemeClr>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10000"/>
            </a:schemeClr>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1600" kern="1200">
          <a:solidFill>
            <a:schemeClr val="accent6">
              <a:lumMod val="10000"/>
            </a:schemeClr>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9.png"/><Relationship Id="rId4" Type="http://schemas.openxmlformats.org/officeDocument/2006/relationships/hyperlink" Target="https://www.cms.gov/files/document/fy-2025-icd-10-cm-coding-guidelines.pdf"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7430EE4-BFBC-82CB-C49C-F9EFFFA7303E}"/>
              </a:ext>
            </a:extLst>
          </p:cNvPr>
          <p:cNvSpPr>
            <a:spLocks noGrp="1"/>
          </p:cNvSpPr>
          <p:nvPr>
            <p:ph type="body" sz="quarter" idx="11"/>
          </p:nvPr>
        </p:nvSpPr>
        <p:spPr/>
        <p:txBody>
          <a:bodyPr/>
          <a:lstStyle/>
          <a:p>
            <a:r>
              <a:rPr lang="en-US" dirty="0"/>
              <a:t>By: Sarah Dumais, RN, BSN, CRC</a:t>
            </a:r>
          </a:p>
        </p:txBody>
      </p:sp>
      <p:sp>
        <p:nvSpPr>
          <p:cNvPr id="9" name="Title 8">
            <a:extLst>
              <a:ext uri="{FF2B5EF4-FFF2-40B4-BE49-F238E27FC236}">
                <a16:creationId xmlns:a16="http://schemas.microsoft.com/office/drawing/2014/main" id="{887EAD62-094F-212B-90C3-428F13F40323}"/>
              </a:ext>
            </a:extLst>
          </p:cNvPr>
          <p:cNvSpPr>
            <a:spLocks noGrp="1"/>
          </p:cNvSpPr>
          <p:nvPr>
            <p:ph type="title"/>
          </p:nvPr>
        </p:nvSpPr>
        <p:spPr/>
        <p:txBody>
          <a:bodyPr>
            <a:normAutofit fontScale="90000"/>
          </a:bodyPr>
          <a:lstStyle/>
          <a:p>
            <a:r>
              <a:rPr lang="en-US" dirty="0"/>
              <a:t>Achieving Compliant Diagnosis Documentation in 3 Steps</a:t>
            </a:r>
          </a:p>
        </p:txBody>
      </p:sp>
      <p:sp>
        <p:nvSpPr>
          <p:cNvPr id="7" name="TextBox 6">
            <a:extLst>
              <a:ext uri="{FF2B5EF4-FFF2-40B4-BE49-F238E27FC236}">
                <a16:creationId xmlns:a16="http://schemas.microsoft.com/office/drawing/2014/main" id="{761EFFC4-3FA8-0142-AFE8-A2EFB5FB1836}"/>
              </a:ext>
            </a:extLst>
          </p:cNvPr>
          <p:cNvSpPr txBox="1"/>
          <p:nvPr/>
        </p:nvSpPr>
        <p:spPr>
          <a:xfrm>
            <a:off x="9092299" y="6159642"/>
            <a:ext cx="2660083" cy="461665"/>
          </a:xfrm>
          <a:prstGeom prst="rect">
            <a:avLst/>
          </a:prstGeom>
          <a:noFill/>
        </p:spPr>
        <p:txBody>
          <a:bodyPr wrap="square" rtlCol="0">
            <a:spAutoFit/>
          </a:bodyPr>
          <a:lstStyle/>
          <a:p>
            <a:r>
              <a:rPr lang="en-US" sz="800" dirty="0">
                <a:solidFill>
                  <a:schemeClr val="accent5"/>
                </a:solidFill>
                <a:latin typeface="Helvetica" pitchFamily="2" charset="0"/>
              </a:rPr>
              <a:t>Copyright 2024, Martin’s Point Health Care, Inc. These materials may not be reproduced or distributed without the prior written permission of Martin’s Point.</a:t>
            </a:r>
          </a:p>
        </p:txBody>
      </p:sp>
      <p:pic>
        <p:nvPicPr>
          <p:cNvPr id="18" name="Audio 17">
            <a:hlinkClick r:id="" action="ppaction://media"/>
            <a:extLst>
              <a:ext uri="{FF2B5EF4-FFF2-40B4-BE49-F238E27FC236}">
                <a16:creationId xmlns:a16="http://schemas.microsoft.com/office/drawing/2014/main" id="{F2A2B23F-0752-E51F-A78E-09AC3DDB456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997949004"/>
      </p:ext>
    </p:extLst>
  </p:cSld>
  <p:clrMapOvr>
    <a:masterClrMapping/>
  </p:clrMapOvr>
  <mc:AlternateContent xmlns:mc="http://schemas.openxmlformats.org/markup-compatibility/2006">
    <mc:Choice xmlns:p14="http://schemas.microsoft.com/office/powerpoint/2010/main" Requires="p14">
      <p:transition spd="slow" p14:dur="2000" advTm="35094"/>
    </mc:Choice>
    <mc:Fallback>
      <p:transition spd="slow" advTm="35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D605-E6BE-4DEC-4352-0F4CF2A3CB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9F0696-1C1F-C22A-2333-7E1F040DC5C8}"/>
              </a:ext>
            </a:extLst>
          </p:cNvPr>
          <p:cNvSpPr>
            <a:spLocks noGrp="1"/>
          </p:cNvSpPr>
          <p:nvPr>
            <p:ph type="title"/>
          </p:nvPr>
        </p:nvSpPr>
        <p:spPr/>
        <p:txBody>
          <a:bodyPr/>
          <a:lstStyle/>
          <a:p>
            <a:r>
              <a:rPr lang="en-US" dirty="0"/>
              <a:t>Step 1</a:t>
            </a:r>
            <a:br>
              <a:rPr lang="en-US" dirty="0"/>
            </a:br>
            <a:br>
              <a:rPr lang="en-US" dirty="0"/>
            </a:br>
            <a:r>
              <a:rPr lang="en-US" dirty="0"/>
              <a:t>Document Chronic Conditions </a:t>
            </a:r>
          </a:p>
        </p:txBody>
      </p:sp>
      <p:sp>
        <p:nvSpPr>
          <p:cNvPr id="2" name="Content Placeholder 1">
            <a:extLst>
              <a:ext uri="{FF2B5EF4-FFF2-40B4-BE49-F238E27FC236}">
                <a16:creationId xmlns:a16="http://schemas.microsoft.com/office/drawing/2014/main" id="{0669AE92-6C00-1FE4-A0DB-05FAB43BF850}"/>
              </a:ext>
            </a:extLst>
          </p:cNvPr>
          <p:cNvSpPr>
            <a:spLocks noGrp="1"/>
          </p:cNvSpPr>
          <p:nvPr>
            <p:ph sz="half" idx="2"/>
          </p:nvPr>
        </p:nvSpPr>
        <p:spPr>
          <a:xfrm>
            <a:off x="4373185" y="460911"/>
            <a:ext cx="7032287" cy="5342360"/>
          </a:xfrm>
        </p:spPr>
        <p:txBody>
          <a:bodyPr>
            <a:normAutofit/>
          </a:bodyPr>
          <a:lstStyle/>
          <a:p>
            <a:pPr marL="0" indent="0" fontAlgn="base">
              <a:spcBef>
                <a:spcPts val="200"/>
              </a:spcBef>
              <a:spcAft>
                <a:spcPts val="200"/>
              </a:spcAft>
              <a:buNone/>
            </a:pPr>
            <a:r>
              <a:rPr lang="en-US" dirty="0">
                <a:latin typeface="+mn-lt"/>
              </a:rPr>
              <a:t>During the patient encounter, providers should document all </a:t>
            </a:r>
            <a:r>
              <a:rPr lang="en-US" kern="0" dirty="0">
                <a:effectLst/>
                <a:latin typeface="+mn-lt"/>
                <a:ea typeface="Aptos" panose="020B0004020202020204" pitchFamily="34" charset="0"/>
                <a:cs typeface="Aptos" panose="020B0004020202020204" pitchFamily="34" charset="0"/>
              </a:rPr>
              <a:t>conditions that coexist at the time of the encounter/visit and that require or affect patient care, treatment or management. </a:t>
            </a:r>
          </a:p>
          <a:p>
            <a:pPr marL="0" indent="0">
              <a:buNone/>
            </a:pPr>
            <a:endParaRPr lang="en-US" dirty="0">
              <a:latin typeface="+mn-lt"/>
            </a:endParaRPr>
          </a:p>
        </p:txBody>
      </p:sp>
      <p:graphicFrame>
        <p:nvGraphicFramePr>
          <p:cNvPr id="8" name="Table 7">
            <a:extLst>
              <a:ext uri="{FF2B5EF4-FFF2-40B4-BE49-F238E27FC236}">
                <a16:creationId xmlns:a16="http://schemas.microsoft.com/office/drawing/2014/main" id="{EC060161-575A-C591-C68E-B4443D45750B}"/>
              </a:ext>
            </a:extLst>
          </p:cNvPr>
          <p:cNvGraphicFramePr>
            <a:graphicFrameLocks noGrp="1"/>
          </p:cNvGraphicFramePr>
          <p:nvPr>
            <p:extLst>
              <p:ext uri="{D42A27DB-BD31-4B8C-83A1-F6EECF244321}">
                <p14:modId xmlns:p14="http://schemas.microsoft.com/office/powerpoint/2010/main" val="581318421"/>
              </p:ext>
            </p:extLst>
          </p:nvPr>
        </p:nvGraphicFramePr>
        <p:xfrm>
          <a:off x="5676523" y="2127191"/>
          <a:ext cx="3571171" cy="3905964"/>
        </p:xfrm>
        <a:graphic>
          <a:graphicData uri="http://schemas.openxmlformats.org/drawingml/2006/table">
            <a:tbl>
              <a:tblPr firstRow="1" bandRow="1">
                <a:tableStyleId>{5C22544A-7EE6-4342-B048-85BDC9FD1C3A}</a:tableStyleId>
              </a:tblPr>
              <a:tblGrid>
                <a:gridCol w="3571171">
                  <a:extLst>
                    <a:ext uri="{9D8B030D-6E8A-4147-A177-3AD203B41FA5}">
                      <a16:colId xmlns:a16="http://schemas.microsoft.com/office/drawing/2014/main" val="4000940507"/>
                    </a:ext>
                  </a:extLst>
                </a:gridCol>
              </a:tblGrid>
              <a:tr h="302801">
                <a:tc>
                  <a:txBody>
                    <a:bodyPr/>
                    <a:lstStyle/>
                    <a:p>
                      <a:pPr algn="ctr"/>
                      <a:r>
                        <a:rPr lang="en-US" sz="900" b="1" dirty="0"/>
                        <a:t>Common Chronic Conditions</a:t>
                      </a:r>
                    </a:p>
                  </a:txBody>
                  <a:tcPr/>
                </a:tc>
                <a:extLst>
                  <a:ext uri="{0D108BD9-81ED-4DB2-BD59-A6C34878D82A}">
                    <a16:rowId xmlns:a16="http://schemas.microsoft.com/office/drawing/2014/main" val="1567806758"/>
                  </a:ext>
                </a:extLst>
              </a:tr>
              <a:tr h="253874">
                <a:tc>
                  <a:txBody>
                    <a:bodyPr/>
                    <a:lstStyle/>
                    <a:p>
                      <a:r>
                        <a:rPr lang="en-US" sz="900" b="1" dirty="0"/>
                        <a:t>Aids/HIV</a:t>
                      </a:r>
                    </a:p>
                  </a:txBody>
                  <a:tcPr/>
                </a:tc>
                <a:extLst>
                  <a:ext uri="{0D108BD9-81ED-4DB2-BD59-A6C34878D82A}">
                    <a16:rowId xmlns:a16="http://schemas.microsoft.com/office/drawing/2014/main" val="4127473696"/>
                  </a:ext>
                </a:extLst>
              </a:tr>
              <a:tr h="253874">
                <a:tc>
                  <a:txBody>
                    <a:bodyPr/>
                    <a:lstStyle/>
                    <a:p>
                      <a:r>
                        <a:rPr lang="en-US" sz="900" b="1" dirty="0"/>
                        <a:t>Amputation Status</a:t>
                      </a:r>
                    </a:p>
                  </a:txBody>
                  <a:tcPr/>
                </a:tc>
                <a:extLst>
                  <a:ext uri="{0D108BD9-81ED-4DB2-BD59-A6C34878D82A}">
                    <a16:rowId xmlns:a16="http://schemas.microsoft.com/office/drawing/2014/main" val="1820924552"/>
                  </a:ext>
                </a:extLst>
              </a:tr>
              <a:tr h="253874">
                <a:tc>
                  <a:txBody>
                    <a:bodyPr/>
                    <a:lstStyle/>
                    <a:p>
                      <a:r>
                        <a:rPr lang="en-US" sz="900" b="1" dirty="0"/>
                        <a:t>Alcohol/Substance Dependence</a:t>
                      </a:r>
                    </a:p>
                  </a:txBody>
                  <a:tcPr/>
                </a:tc>
                <a:extLst>
                  <a:ext uri="{0D108BD9-81ED-4DB2-BD59-A6C34878D82A}">
                    <a16:rowId xmlns:a16="http://schemas.microsoft.com/office/drawing/2014/main" val="2120102536"/>
                  </a:ext>
                </a:extLst>
              </a:tr>
              <a:tr h="253874">
                <a:tc>
                  <a:txBody>
                    <a:bodyPr/>
                    <a:lstStyle/>
                    <a:p>
                      <a:r>
                        <a:rPr lang="en-US" sz="900" b="1" dirty="0"/>
                        <a:t>Bipolar Disorder/ Recurrent Major Depression</a:t>
                      </a:r>
                    </a:p>
                  </a:txBody>
                  <a:tcPr/>
                </a:tc>
                <a:extLst>
                  <a:ext uri="{0D108BD9-81ED-4DB2-BD59-A6C34878D82A}">
                    <a16:rowId xmlns:a16="http://schemas.microsoft.com/office/drawing/2014/main" val="1544293493"/>
                  </a:ext>
                </a:extLst>
              </a:tr>
              <a:tr h="253874">
                <a:tc>
                  <a:txBody>
                    <a:bodyPr/>
                    <a:lstStyle/>
                    <a:p>
                      <a:r>
                        <a:rPr lang="en-US" sz="900" b="1" dirty="0"/>
                        <a:t>COPD/Asthma</a:t>
                      </a:r>
                    </a:p>
                  </a:txBody>
                  <a:tcPr/>
                </a:tc>
                <a:extLst>
                  <a:ext uri="{0D108BD9-81ED-4DB2-BD59-A6C34878D82A}">
                    <a16:rowId xmlns:a16="http://schemas.microsoft.com/office/drawing/2014/main" val="824146351"/>
                  </a:ext>
                </a:extLst>
              </a:tr>
              <a:tr h="253874">
                <a:tc>
                  <a:txBody>
                    <a:bodyPr/>
                    <a:lstStyle/>
                    <a:p>
                      <a:r>
                        <a:rPr lang="en-US" sz="900" b="1" dirty="0"/>
                        <a:t>CHF</a:t>
                      </a:r>
                    </a:p>
                  </a:txBody>
                  <a:tcPr/>
                </a:tc>
                <a:extLst>
                  <a:ext uri="{0D108BD9-81ED-4DB2-BD59-A6C34878D82A}">
                    <a16:rowId xmlns:a16="http://schemas.microsoft.com/office/drawing/2014/main" val="2252608960"/>
                  </a:ext>
                </a:extLst>
              </a:tr>
              <a:tr h="253874">
                <a:tc>
                  <a:txBody>
                    <a:bodyPr/>
                    <a:lstStyle/>
                    <a:p>
                      <a:r>
                        <a:rPr lang="en-US" sz="900" b="1" dirty="0"/>
                        <a:t>CKD (stages 3-5), ESRD</a:t>
                      </a:r>
                    </a:p>
                  </a:txBody>
                  <a:tcPr/>
                </a:tc>
                <a:extLst>
                  <a:ext uri="{0D108BD9-81ED-4DB2-BD59-A6C34878D82A}">
                    <a16:rowId xmlns:a16="http://schemas.microsoft.com/office/drawing/2014/main" val="498630354"/>
                  </a:ext>
                </a:extLst>
              </a:tr>
              <a:tr h="253874">
                <a:tc>
                  <a:txBody>
                    <a:bodyPr/>
                    <a:lstStyle/>
                    <a:p>
                      <a:r>
                        <a:rPr lang="en-US" sz="900" b="1" dirty="0"/>
                        <a:t>Dementia</a:t>
                      </a:r>
                    </a:p>
                  </a:txBody>
                  <a:tcPr/>
                </a:tc>
                <a:extLst>
                  <a:ext uri="{0D108BD9-81ED-4DB2-BD59-A6C34878D82A}">
                    <a16:rowId xmlns:a16="http://schemas.microsoft.com/office/drawing/2014/main" val="672269839"/>
                  </a:ext>
                </a:extLst>
              </a:tr>
              <a:tr h="253874">
                <a:tc>
                  <a:txBody>
                    <a:bodyPr/>
                    <a:lstStyle/>
                    <a:p>
                      <a:r>
                        <a:rPr lang="en-US" sz="900" b="1" dirty="0"/>
                        <a:t>Diabetes</a:t>
                      </a:r>
                    </a:p>
                  </a:txBody>
                  <a:tcPr/>
                </a:tc>
                <a:extLst>
                  <a:ext uri="{0D108BD9-81ED-4DB2-BD59-A6C34878D82A}">
                    <a16:rowId xmlns:a16="http://schemas.microsoft.com/office/drawing/2014/main" val="1926905871"/>
                  </a:ext>
                </a:extLst>
              </a:tr>
              <a:tr h="253874">
                <a:tc>
                  <a:txBody>
                    <a:bodyPr/>
                    <a:lstStyle/>
                    <a:p>
                      <a:r>
                        <a:rPr lang="en-US" sz="900" b="1" dirty="0"/>
                        <a:t>Epilepsy</a:t>
                      </a:r>
                    </a:p>
                  </a:txBody>
                  <a:tcPr/>
                </a:tc>
                <a:extLst>
                  <a:ext uri="{0D108BD9-81ED-4DB2-BD59-A6C34878D82A}">
                    <a16:rowId xmlns:a16="http://schemas.microsoft.com/office/drawing/2014/main" val="2185091204"/>
                  </a:ext>
                </a:extLst>
              </a:tr>
              <a:tr h="253874">
                <a:tc>
                  <a:txBody>
                    <a:bodyPr/>
                    <a:lstStyle/>
                    <a:p>
                      <a:r>
                        <a:rPr lang="en-US" sz="900" b="1" dirty="0"/>
                        <a:t>Hemiplegia/Quadriplegia</a:t>
                      </a:r>
                    </a:p>
                  </a:txBody>
                  <a:tcPr/>
                </a:tc>
                <a:extLst>
                  <a:ext uri="{0D108BD9-81ED-4DB2-BD59-A6C34878D82A}">
                    <a16:rowId xmlns:a16="http://schemas.microsoft.com/office/drawing/2014/main" val="1832250109"/>
                  </a:ext>
                </a:extLst>
              </a:tr>
              <a:tr h="253874">
                <a:tc>
                  <a:txBody>
                    <a:bodyPr/>
                    <a:lstStyle/>
                    <a:p>
                      <a:r>
                        <a:rPr lang="en-US" sz="900" b="1" dirty="0"/>
                        <a:t>Multiple Sclerosis</a:t>
                      </a:r>
                    </a:p>
                  </a:txBody>
                  <a:tcPr/>
                </a:tc>
                <a:extLst>
                  <a:ext uri="{0D108BD9-81ED-4DB2-BD59-A6C34878D82A}">
                    <a16:rowId xmlns:a16="http://schemas.microsoft.com/office/drawing/2014/main" val="2960549317"/>
                  </a:ext>
                </a:extLst>
              </a:tr>
              <a:tr h="253874">
                <a:tc>
                  <a:txBody>
                    <a:bodyPr/>
                    <a:lstStyle/>
                    <a:p>
                      <a:r>
                        <a:rPr lang="en-US" sz="900" b="1" dirty="0"/>
                        <a:t>Rheumatoid Arthritis</a:t>
                      </a:r>
                    </a:p>
                  </a:txBody>
                  <a:tcPr/>
                </a:tc>
                <a:extLst>
                  <a:ext uri="{0D108BD9-81ED-4DB2-BD59-A6C34878D82A}">
                    <a16:rowId xmlns:a16="http://schemas.microsoft.com/office/drawing/2014/main" val="1043729566"/>
                  </a:ext>
                </a:extLst>
              </a:tr>
              <a:tr h="302801">
                <a:tc>
                  <a:txBody>
                    <a:bodyPr/>
                    <a:lstStyle/>
                    <a:p>
                      <a:r>
                        <a:rPr lang="en-US" sz="900" b="1" dirty="0"/>
                        <a:t>Transplant Status</a:t>
                      </a:r>
                    </a:p>
                  </a:txBody>
                  <a:tcPr/>
                </a:tc>
                <a:extLst>
                  <a:ext uri="{0D108BD9-81ED-4DB2-BD59-A6C34878D82A}">
                    <a16:rowId xmlns:a16="http://schemas.microsoft.com/office/drawing/2014/main" val="3983946602"/>
                  </a:ext>
                </a:extLst>
              </a:tr>
            </a:tbl>
          </a:graphicData>
        </a:graphic>
      </p:graphicFrame>
      <p:sp>
        <p:nvSpPr>
          <p:cNvPr id="5" name="TextBox 4">
            <a:extLst>
              <a:ext uri="{FF2B5EF4-FFF2-40B4-BE49-F238E27FC236}">
                <a16:creationId xmlns:a16="http://schemas.microsoft.com/office/drawing/2014/main" id="{9BE39D90-7A0B-EEEE-1ACE-8379A6E2C7E2}"/>
              </a:ext>
            </a:extLst>
          </p:cNvPr>
          <p:cNvSpPr txBox="1"/>
          <p:nvPr/>
        </p:nvSpPr>
        <p:spPr>
          <a:xfrm>
            <a:off x="4892512" y="6197034"/>
            <a:ext cx="4818948" cy="400110"/>
          </a:xfrm>
          <a:prstGeom prst="rect">
            <a:avLst/>
          </a:prstGeom>
          <a:noFill/>
        </p:spPr>
        <p:txBody>
          <a:bodyPr wrap="none" rtlCol="0">
            <a:spAutoFit/>
          </a:bodyPr>
          <a:lstStyle/>
          <a:p>
            <a:r>
              <a:rPr lang="en-US" sz="1000" dirty="0"/>
              <a:t>For more information on ICD-10-CM Official Coding Guidelines, </a:t>
            </a:r>
            <a:br>
              <a:rPr lang="en-US" sz="1000" dirty="0"/>
            </a:br>
            <a:r>
              <a:rPr lang="en-US" sz="1000" dirty="0"/>
              <a:t>visit </a:t>
            </a:r>
            <a:r>
              <a:rPr lang="en-US" sz="1000" dirty="0">
                <a:hlinkClick r:id="rId4"/>
              </a:rPr>
              <a:t>https://www.cms.gov/files/document/fy-2025-icd-10-cm-coding-guidelines.pdf</a:t>
            </a:r>
            <a:r>
              <a:rPr lang="en-US" sz="1000" dirty="0"/>
              <a:t>  </a:t>
            </a:r>
          </a:p>
        </p:txBody>
      </p:sp>
      <p:pic>
        <p:nvPicPr>
          <p:cNvPr id="7" name="Audio 6">
            <a:hlinkClick r:id="" action="ppaction://media"/>
            <a:extLst>
              <a:ext uri="{FF2B5EF4-FFF2-40B4-BE49-F238E27FC236}">
                <a16:creationId xmlns:a16="http://schemas.microsoft.com/office/drawing/2014/main" id="{342E5B88-DBD2-7A4B-DFE6-C71C9B9FB2E2}"/>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98100232"/>
      </p:ext>
    </p:extLst>
  </p:cSld>
  <p:clrMapOvr>
    <a:masterClrMapping/>
  </p:clrMapOvr>
  <mc:AlternateContent xmlns:mc="http://schemas.openxmlformats.org/markup-compatibility/2006">
    <mc:Choice xmlns:p14="http://schemas.microsoft.com/office/powerpoint/2010/main" Requires="p14">
      <p:transition spd="slow" p14:dur="2000" advTm="53669"/>
    </mc:Choice>
    <mc:Fallback>
      <p:transition spd="slow" advTm="536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32FCD-8D20-2048-EA61-C48B1F313E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DDCEFF-E666-FAAB-DAC6-EA1A891D86C3}"/>
              </a:ext>
            </a:extLst>
          </p:cNvPr>
          <p:cNvSpPr>
            <a:spLocks noGrp="1"/>
          </p:cNvSpPr>
          <p:nvPr>
            <p:ph type="title"/>
          </p:nvPr>
        </p:nvSpPr>
        <p:spPr/>
        <p:txBody>
          <a:bodyPr/>
          <a:lstStyle/>
          <a:p>
            <a:r>
              <a:rPr lang="en-US" dirty="0"/>
              <a:t>Step 2</a:t>
            </a:r>
            <a:br>
              <a:rPr lang="en-US" dirty="0"/>
            </a:br>
            <a:br>
              <a:rPr lang="en-US" dirty="0"/>
            </a:br>
            <a:r>
              <a:rPr lang="en-US" dirty="0"/>
              <a:t>Document the Treatment Plan</a:t>
            </a:r>
          </a:p>
        </p:txBody>
      </p:sp>
      <p:sp>
        <p:nvSpPr>
          <p:cNvPr id="2" name="Content Placeholder 1">
            <a:extLst>
              <a:ext uri="{FF2B5EF4-FFF2-40B4-BE49-F238E27FC236}">
                <a16:creationId xmlns:a16="http://schemas.microsoft.com/office/drawing/2014/main" id="{087ED227-2B55-0099-A0E0-B0AEF90E277F}"/>
              </a:ext>
            </a:extLst>
          </p:cNvPr>
          <p:cNvSpPr>
            <a:spLocks noGrp="1"/>
          </p:cNvSpPr>
          <p:nvPr>
            <p:ph sz="half" idx="2"/>
          </p:nvPr>
        </p:nvSpPr>
        <p:spPr>
          <a:xfrm>
            <a:off x="4191803" y="554804"/>
            <a:ext cx="7602929" cy="5097347"/>
          </a:xfrm>
        </p:spPr>
        <p:txBody>
          <a:bodyPr>
            <a:normAutofit/>
          </a:bodyPr>
          <a:lstStyle/>
          <a:p>
            <a:pPr marL="0" indent="0">
              <a:buNone/>
            </a:pPr>
            <a:r>
              <a:rPr lang="en-US" sz="1600" dirty="0">
                <a:latin typeface="+mn-lt"/>
              </a:rPr>
              <a:t>Providers should document within the ‘assessment &amp; plan’ how each condition is currently being treated or managed. </a:t>
            </a:r>
          </a:p>
          <a:p>
            <a:endParaRPr lang="en-US" dirty="0">
              <a:latin typeface="+mn-lt"/>
            </a:endParaRPr>
          </a:p>
          <a:p>
            <a:pPr marL="0" indent="0" algn="ctr">
              <a:buFont typeface="Arial" panose="020B0604020202020204" pitchFamily="34" charset="0"/>
              <a:buNone/>
            </a:pPr>
            <a:r>
              <a:rPr lang="en-US" sz="3600" b="1" u="sng" dirty="0"/>
              <a:t>“M-E-A-T”</a:t>
            </a:r>
          </a:p>
          <a:p>
            <a:pPr marL="0" indent="0" algn="ctr">
              <a:buFont typeface="Arial" panose="020B0604020202020204" pitchFamily="34" charset="0"/>
              <a:buNone/>
            </a:pPr>
            <a:r>
              <a:rPr lang="en-US" b="1" dirty="0"/>
              <a:t>Documentation Criteria</a:t>
            </a:r>
          </a:p>
          <a:p>
            <a:pPr marL="112713" indent="-52388" algn="ctr">
              <a:spcBef>
                <a:spcPts val="600"/>
              </a:spcBef>
              <a:spcAft>
                <a:spcPts val="600"/>
              </a:spcAft>
              <a:buFont typeface="Arial" panose="020B0604020202020204" pitchFamily="34" charset="0"/>
              <a:buChar char="•"/>
            </a:pPr>
            <a:r>
              <a:rPr lang="en-US" i="1" dirty="0">
                <a:solidFill>
                  <a:schemeClr val="accent1">
                    <a:lumMod val="75000"/>
                  </a:schemeClr>
                </a:solidFill>
              </a:rPr>
              <a:t> </a:t>
            </a:r>
            <a:r>
              <a:rPr lang="en-US" sz="2400" i="1" dirty="0">
                <a:solidFill>
                  <a:schemeClr val="accent1">
                    <a:lumMod val="75000"/>
                  </a:schemeClr>
                </a:solidFill>
              </a:rPr>
              <a:t>Monitor / Manage / Medicate</a:t>
            </a:r>
          </a:p>
          <a:p>
            <a:pPr marL="112713" indent="-52388" algn="ctr">
              <a:spcBef>
                <a:spcPts val="600"/>
              </a:spcBef>
              <a:spcAft>
                <a:spcPts val="600"/>
              </a:spcAft>
              <a:buFont typeface="Arial" panose="020B0604020202020204" pitchFamily="34" charset="0"/>
              <a:buChar char="•"/>
            </a:pPr>
            <a:r>
              <a:rPr lang="en-US" sz="2400" i="1" dirty="0">
                <a:solidFill>
                  <a:schemeClr val="accent1">
                    <a:lumMod val="75000"/>
                  </a:schemeClr>
                </a:solidFill>
              </a:rPr>
              <a:t> Evaluate / Examine</a:t>
            </a:r>
          </a:p>
          <a:p>
            <a:pPr marL="112713" indent="-52388" algn="ctr">
              <a:spcBef>
                <a:spcPts val="600"/>
              </a:spcBef>
              <a:spcAft>
                <a:spcPts val="600"/>
              </a:spcAft>
              <a:buFont typeface="Arial" panose="020B0604020202020204" pitchFamily="34" charset="0"/>
              <a:buChar char="•"/>
            </a:pPr>
            <a:r>
              <a:rPr lang="en-US" sz="2400" i="1" dirty="0">
                <a:solidFill>
                  <a:schemeClr val="accent1">
                    <a:lumMod val="75000"/>
                  </a:schemeClr>
                </a:solidFill>
              </a:rPr>
              <a:t> Assess / Address</a:t>
            </a:r>
          </a:p>
          <a:p>
            <a:pPr marL="112713" indent="-52388" algn="ctr">
              <a:spcBef>
                <a:spcPts val="600"/>
              </a:spcBef>
              <a:spcAft>
                <a:spcPts val="600"/>
              </a:spcAft>
              <a:buFont typeface="Arial" panose="020B0604020202020204" pitchFamily="34" charset="0"/>
              <a:buChar char="•"/>
            </a:pPr>
            <a:r>
              <a:rPr lang="en-US" i="1" dirty="0">
                <a:solidFill>
                  <a:schemeClr val="accent1">
                    <a:lumMod val="75000"/>
                  </a:schemeClr>
                </a:solidFill>
              </a:rPr>
              <a:t> Treat</a:t>
            </a:r>
          </a:p>
          <a:p>
            <a:endParaRPr lang="en-US" dirty="0">
              <a:latin typeface="+mn-lt"/>
            </a:endParaRPr>
          </a:p>
        </p:txBody>
      </p:sp>
      <p:pic>
        <p:nvPicPr>
          <p:cNvPr id="6" name="Audio 5">
            <a:hlinkClick r:id="" action="ppaction://media"/>
            <a:extLst>
              <a:ext uri="{FF2B5EF4-FFF2-40B4-BE49-F238E27FC236}">
                <a16:creationId xmlns:a16="http://schemas.microsoft.com/office/drawing/2014/main" id="{7D048BBB-A58E-B4A1-8C22-FF50B00AECD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42908897"/>
      </p:ext>
    </p:extLst>
  </p:cSld>
  <p:clrMapOvr>
    <a:masterClrMapping/>
  </p:clrMapOvr>
  <mc:AlternateContent xmlns:mc="http://schemas.openxmlformats.org/markup-compatibility/2006">
    <mc:Choice xmlns:p14="http://schemas.microsoft.com/office/powerpoint/2010/main" Requires="p14">
      <p:transition spd="slow" p14:dur="2000" advTm="25074"/>
    </mc:Choice>
    <mc:Fallback>
      <p:transition spd="slow" advTm="25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7540A8-9790-EE11-5B78-58E70118D0E8}"/>
              </a:ext>
            </a:extLst>
          </p:cNvPr>
          <p:cNvSpPr>
            <a:spLocks noGrp="1"/>
          </p:cNvSpPr>
          <p:nvPr>
            <p:ph type="title"/>
          </p:nvPr>
        </p:nvSpPr>
        <p:spPr/>
        <p:txBody>
          <a:bodyPr/>
          <a:lstStyle/>
          <a:p>
            <a:r>
              <a:rPr lang="en-US" dirty="0"/>
              <a:t>M-E-A-T examples</a:t>
            </a:r>
          </a:p>
        </p:txBody>
      </p:sp>
      <p:graphicFrame>
        <p:nvGraphicFramePr>
          <p:cNvPr id="7" name="Content Placeholder 6">
            <a:extLst>
              <a:ext uri="{FF2B5EF4-FFF2-40B4-BE49-F238E27FC236}">
                <a16:creationId xmlns:a16="http://schemas.microsoft.com/office/drawing/2014/main" id="{7A1C2BFA-8A11-5415-A489-3315E981D016}"/>
              </a:ext>
            </a:extLst>
          </p:cNvPr>
          <p:cNvGraphicFramePr>
            <a:graphicFrameLocks noGrp="1"/>
          </p:cNvGraphicFramePr>
          <p:nvPr>
            <p:ph idx="1"/>
            <p:extLst>
              <p:ext uri="{D42A27DB-BD31-4B8C-83A1-F6EECF244321}">
                <p14:modId xmlns:p14="http://schemas.microsoft.com/office/powerpoint/2010/main" val="1262497603"/>
              </p:ext>
            </p:extLst>
          </p:nvPr>
        </p:nvGraphicFramePr>
        <p:xfrm>
          <a:off x="609603" y="2447642"/>
          <a:ext cx="10972797" cy="2560320"/>
        </p:xfrm>
        <a:graphic>
          <a:graphicData uri="http://schemas.openxmlformats.org/drawingml/2006/table">
            <a:tbl>
              <a:tblPr firstRow="1" bandRow="1">
                <a:tableStyleId>{616DA210-FB5B-4158-B5E0-FEB733F419BA}</a:tableStyleId>
              </a:tblPr>
              <a:tblGrid>
                <a:gridCol w="1671870">
                  <a:extLst>
                    <a:ext uri="{9D8B030D-6E8A-4147-A177-3AD203B41FA5}">
                      <a16:colId xmlns:a16="http://schemas.microsoft.com/office/drawing/2014/main" val="1803564141"/>
                    </a:ext>
                  </a:extLst>
                </a:gridCol>
                <a:gridCol w="2842788">
                  <a:extLst>
                    <a:ext uri="{9D8B030D-6E8A-4147-A177-3AD203B41FA5}">
                      <a16:colId xmlns:a16="http://schemas.microsoft.com/office/drawing/2014/main" val="971695159"/>
                    </a:ext>
                  </a:extLst>
                </a:gridCol>
                <a:gridCol w="6458139">
                  <a:extLst>
                    <a:ext uri="{9D8B030D-6E8A-4147-A177-3AD203B41FA5}">
                      <a16:colId xmlns:a16="http://schemas.microsoft.com/office/drawing/2014/main" val="3527224911"/>
                    </a:ext>
                  </a:extLst>
                </a:gridCol>
              </a:tblGrid>
              <a:tr h="370840">
                <a:tc>
                  <a:txBody>
                    <a:bodyPr/>
                    <a:lstStyle/>
                    <a:p>
                      <a:r>
                        <a:rPr lang="en-US" dirty="0"/>
                        <a:t>M</a:t>
                      </a:r>
                    </a:p>
                  </a:txBody>
                  <a:tcPr/>
                </a:tc>
                <a:tc>
                  <a:txBody>
                    <a:bodyPr/>
                    <a:lstStyle/>
                    <a:p>
                      <a:r>
                        <a:rPr lang="en-US" b="0" dirty="0"/>
                        <a:t>Monitor/Manage/Medicate</a:t>
                      </a:r>
                    </a:p>
                  </a:txBody>
                  <a:tcPr/>
                </a:tc>
                <a:tc>
                  <a:txBody>
                    <a:bodyPr/>
                    <a:lstStyle/>
                    <a:p>
                      <a:r>
                        <a:rPr lang="en-US" b="0" dirty="0"/>
                        <a:t>“Type 2 diabetes, A1c at goal with metformin dose. Recheck A1c in 4 mos.”</a:t>
                      </a:r>
                    </a:p>
                  </a:txBody>
                  <a:tcPr/>
                </a:tc>
                <a:extLst>
                  <a:ext uri="{0D108BD9-81ED-4DB2-BD59-A6C34878D82A}">
                    <a16:rowId xmlns:a16="http://schemas.microsoft.com/office/drawing/2014/main" val="2916805042"/>
                  </a:ext>
                </a:extLst>
              </a:tr>
              <a:tr h="370840">
                <a:tc>
                  <a:txBody>
                    <a:bodyPr/>
                    <a:lstStyle/>
                    <a:p>
                      <a:r>
                        <a:rPr lang="en-US" b="1" dirty="0"/>
                        <a:t>E</a:t>
                      </a:r>
                    </a:p>
                  </a:txBody>
                  <a:tcPr/>
                </a:tc>
                <a:tc>
                  <a:txBody>
                    <a:bodyPr/>
                    <a:lstStyle/>
                    <a:p>
                      <a:r>
                        <a:rPr lang="en-US" dirty="0"/>
                        <a:t>Evaluate/Examine</a:t>
                      </a:r>
                    </a:p>
                  </a:txBody>
                  <a:tcPr/>
                </a:tc>
                <a:tc>
                  <a:txBody>
                    <a:bodyPr/>
                    <a:lstStyle/>
                    <a:p>
                      <a:r>
                        <a:rPr lang="en-US" dirty="0"/>
                        <a:t>“Morbidly obese appearance, BMI today is 41, working on diet and exercise plan. Referred to nutritionist.”</a:t>
                      </a:r>
                    </a:p>
                  </a:txBody>
                  <a:tcPr/>
                </a:tc>
                <a:extLst>
                  <a:ext uri="{0D108BD9-81ED-4DB2-BD59-A6C34878D82A}">
                    <a16:rowId xmlns:a16="http://schemas.microsoft.com/office/drawing/2014/main" val="3601951829"/>
                  </a:ext>
                </a:extLst>
              </a:tr>
              <a:tr h="370840">
                <a:tc>
                  <a:txBody>
                    <a:bodyPr/>
                    <a:lstStyle/>
                    <a:p>
                      <a:r>
                        <a:rPr lang="en-US" b="1" dirty="0"/>
                        <a:t>A</a:t>
                      </a:r>
                    </a:p>
                  </a:txBody>
                  <a:tcPr/>
                </a:tc>
                <a:tc>
                  <a:txBody>
                    <a:bodyPr/>
                    <a:lstStyle/>
                    <a:p>
                      <a:r>
                        <a:rPr lang="en-US" dirty="0"/>
                        <a:t>Assess/Address</a:t>
                      </a:r>
                    </a:p>
                  </a:txBody>
                  <a:tcPr/>
                </a:tc>
                <a:tc>
                  <a:txBody>
                    <a:bodyPr/>
                    <a:lstStyle/>
                    <a:p>
                      <a:r>
                        <a:rPr lang="en-US" dirty="0"/>
                        <a:t>“Rheumatoid arthritis, quiescent at this time, followed by rheumatology annually.”</a:t>
                      </a:r>
                    </a:p>
                  </a:txBody>
                  <a:tcPr/>
                </a:tc>
                <a:extLst>
                  <a:ext uri="{0D108BD9-81ED-4DB2-BD59-A6C34878D82A}">
                    <a16:rowId xmlns:a16="http://schemas.microsoft.com/office/drawing/2014/main" val="4114331065"/>
                  </a:ext>
                </a:extLst>
              </a:tr>
              <a:tr h="370840">
                <a:tc>
                  <a:txBody>
                    <a:bodyPr/>
                    <a:lstStyle/>
                    <a:p>
                      <a:r>
                        <a:rPr lang="en-US" b="1" dirty="0"/>
                        <a:t>T</a:t>
                      </a:r>
                    </a:p>
                  </a:txBody>
                  <a:tcPr/>
                </a:tc>
                <a:tc>
                  <a:txBody>
                    <a:bodyPr/>
                    <a:lstStyle/>
                    <a:p>
                      <a:r>
                        <a:rPr lang="en-US" dirty="0"/>
                        <a:t>Treat</a:t>
                      </a:r>
                    </a:p>
                  </a:txBody>
                  <a:tcPr/>
                </a:tc>
                <a:tc>
                  <a:txBody>
                    <a:bodyPr/>
                    <a:lstStyle/>
                    <a:p>
                      <a:r>
                        <a:rPr lang="en-US" dirty="0"/>
                        <a:t>“COPD, taking inhalers daily. Smoking cessation encouraged.”</a:t>
                      </a:r>
                    </a:p>
                  </a:txBody>
                  <a:tcPr/>
                </a:tc>
                <a:extLst>
                  <a:ext uri="{0D108BD9-81ED-4DB2-BD59-A6C34878D82A}">
                    <a16:rowId xmlns:a16="http://schemas.microsoft.com/office/drawing/2014/main" val="2307162572"/>
                  </a:ext>
                </a:extLst>
              </a:tr>
            </a:tbl>
          </a:graphicData>
        </a:graphic>
      </p:graphicFrame>
      <p:sp>
        <p:nvSpPr>
          <p:cNvPr id="4" name="Slide Number Placeholder 3">
            <a:extLst>
              <a:ext uri="{FF2B5EF4-FFF2-40B4-BE49-F238E27FC236}">
                <a16:creationId xmlns:a16="http://schemas.microsoft.com/office/drawing/2014/main" id="{9AEA21BF-5609-275D-A7D6-93AF28161CD1}"/>
              </a:ext>
            </a:extLst>
          </p:cNvPr>
          <p:cNvSpPr>
            <a:spLocks noGrp="1"/>
          </p:cNvSpPr>
          <p:nvPr>
            <p:ph type="sldNum" sz="quarter" idx="10"/>
          </p:nvPr>
        </p:nvSpPr>
        <p:spPr/>
        <p:txBody>
          <a:bodyPr/>
          <a:lstStyle/>
          <a:p>
            <a:fld id="{660AD0E0-DF68-E742-B4F8-07D68D50E5A6}" type="slidenum">
              <a:rPr lang="en-US" smtClean="0"/>
              <a:pPr/>
              <a:t>4</a:t>
            </a:fld>
            <a:endParaRPr lang="en-US" dirty="0"/>
          </a:p>
        </p:txBody>
      </p:sp>
      <p:sp>
        <p:nvSpPr>
          <p:cNvPr id="2" name="Arrow: Down 1">
            <a:extLst>
              <a:ext uri="{FF2B5EF4-FFF2-40B4-BE49-F238E27FC236}">
                <a16:creationId xmlns:a16="http://schemas.microsoft.com/office/drawing/2014/main" id="{A4D1FBCF-AD0D-4E1A-0632-A7C6A20E8EE9}"/>
              </a:ext>
            </a:extLst>
          </p:cNvPr>
          <p:cNvSpPr/>
          <p:nvPr/>
        </p:nvSpPr>
        <p:spPr>
          <a:xfrm>
            <a:off x="6957317" y="1629168"/>
            <a:ext cx="484632" cy="6521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8EB586-4975-9FB9-FDBC-679798EE7A62}"/>
              </a:ext>
            </a:extLst>
          </p:cNvPr>
          <p:cNvSpPr txBox="1"/>
          <p:nvPr/>
        </p:nvSpPr>
        <p:spPr>
          <a:xfrm>
            <a:off x="7441949" y="1164159"/>
            <a:ext cx="3693814" cy="1200329"/>
          </a:xfrm>
          <a:prstGeom prst="rect">
            <a:avLst/>
          </a:prstGeom>
          <a:noFill/>
        </p:spPr>
        <p:txBody>
          <a:bodyPr wrap="square" rtlCol="0">
            <a:spAutoFit/>
          </a:bodyPr>
          <a:lstStyle/>
          <a:p>
            <a:r>
              <a:rPr lang="en-US" b="1" dirty="0"/>
              <a:t>The “M-E-A-T” is how the provider documents the most current status and plan for each condition.</a:t>
            </a:r>
          </a:p>
        </p:txBody>
      </p:sp>
      <p:pic>
        <p:nvPicPr>
          <p:cNvPr id="14" name="Audio 13">
            <a:hlinkClick r:id="" action="ppaction://media"/>
            <a:extLst>
              <a:ext uri="{FF2B5EF4-FFF2-40B4-BE49-F238E27FC236}">
                <a16:creationId xmlns:a16="http://schemas.microsoft.com/office/drawing/2014/main" id="{36C9ABC6-141A-286D-1462-DDCF3E56449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84897522"/>
      </p:ext>
    </p:extLst>
  </p:cSld>
  <p:clrMapOvr>
    <a:masterClrMapping/>
  </p:clrMapOvr>
  <mc:AlternateContent xmlns:mc="http://schemas.openxmlformats.org/markup-compatibility/2006">
    <mc:Choice xmlns:p14="http://schemas.microsoft.com/office/powerpoint/2010/main" Requires="p14">
      <p:transition spd="slow" p14:dur="2000" advTm="45456"/>
    </mc:Choice>
    <mc:Fallback>
      <p:transition spd="slow" advTm="45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53DE2-28C6-4718-284D-207CBD3F43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AB9C42-D446-3440-5D95-E9BAE30E9614}"/>
              </a:ext>
            </a:extLst>
          </p:cNvPr>
          <p:cNvSpPr>
            <a:spLocks noGrp="1"/>
          </p:cNvSpPr>
          <p:nvPr>
            <p:ph type="title"/>
          </p:nvPr>
        </p:nvSpPr>
        <p:spPr/>
        <p:txBody>
          <a:bodyPr/>
          <a:lstStyle/>
          <a:p>
            <a:r>
              <a:rPr lang="en-US" dirty="0"/>
              <a:t>Step 3</a:t>
            </a:r>
            <a:br>
              <a:rPr lang="en-US" dirty="0"/>
            </a:br>
            <a:br>
              <a:rPr lang="en-US" dirty="0"/>
            </a:br>
            <a:r>
              <a:rPr lang="en-US" dirty="0"/>
              <a:t>Use Accurate, Specific, Consistent Documentation</a:t>
            </a:r>
            <a:br>
              <a:rPr lang="en-US" dirty="0"/>
            </a:br>
            <a:endParaRPr lang="en-US" dirty="0"/>
          </a:p>
        </p:txBody>
      </p:sp>
      <p:sp>
        <p:nvSpPr>
          <p:cNvPr id="2" name="Content Placeholder 1">
            <a:extLst>
              <a:ext uri="{FF2B5EF4-FFF2-40B4-BE49-F238E27FC236}">
                <a16:creationId xmlns:a16="http://schemas.microsoft.com/office/drawing/2014/main" id="{F2345471-7932-39B3-2B09-01F2DDF57711}"/>
              </a:ext>
            </a:extLst>
          </p:cNvPr>
          <p:cNvSpPr>
            <a:spLocks noGrp="1"/>
          </p:cNvSpPr>
          <p:nvPr>
            <p:ph sz="half" idx="2"/>
          </p:nvPr>
        </p:nvSpPr>
        <p:spPr>
          <a:xfrm>
            <a:off x="4342457" y="460912"/>
            <a:ext cx="7032287" cy="5813139"/>
          </a:xfrm>
        </p:spPr>
        <p:txBody>
          <a:bodyPr>
            <a:normAutofit/>
          </a:bodyPr>
          <a:lstStyle/>
          <a:p>
            <a:endParaRPr lang="en-US" dirty="0">
              <a:latin typeface="+mn-lt"/>
            </a:endParaRPr>
          </a:p>
          <a:p>
            <a:pPr marL="0" indent="0">
              <a:buNone/>
            </a:pPr>
            <a:r>
              <a:rPr lang="en-US" sz="1800" dirty="0">
                <a:solidFill>
                  <a:srgbClr val="000000"/>
                </a:solidFill>
                <a:effectLst/>
                <a:latin typeface="+mn-lt"/>
                <a:ea typeface="Times New Roman" panose="02020603050405020304" pitchFamily="18" charset="0"/>
                <a:cs typeface="Aptos" panose="020B0004020202020204" pitchFamily="34" charset="0"/>
              </a:rPr>
              <a:t>Provider documentation should reflect the level of complexity of the patient's care. Accurate, specific, consistent documentation of conditions reflects accurate patient diagnostic and quality data.</a:t>
            </a:r>
            <a:endParaRPr lang="en-US" sz="1800" dirty="0">
              <a:solidFill>
                <a:srgbClr val="000000"/>
              </a:solidFill>
              <a:effectLst/>
              <a:latin typeface="+mn-lt"/>
              <a:ea typeface="Aptos" panose="020B0004020202020204" pitchFamily="34" charset="0"/>
              <a:cs typeface="Aptos" panose="020B0004020202020204" pitchFamily="34" charset="0"/>
            </a:endParaRPr>
          </a:p>
        </p:txBody>
      </p:sp>
      <p:graphicFrame>
        <p:nvGraphicFramePr>
          <p:cNvPr id="10" name="Table 9">
            <a:extLst>
              <a:ext uri="{FF2B5EF4-FFF2-40B4-BE49-F238E27FC236}">
                <a16:creationId xmlns:a16="http://schemas.microsoft.com/office/drawing/2014/main" id="{AD53CCA0-11CA-1A59-0CA6-D93EBCFF1F5D}"/>
              </a:ext>
            </a:extLst>
          </p:cNvPr>
          <p:cNvGraphicFramePr>
            <a:graphicFrameLocks noGrp="1"/>
          </p:cNvGraphicFramePr>
          <p:nvPr>
            <p:extLst>
              <p:ext uri="{D42A27DB-BD31-4B8C-83A1-F6EECF244321}">
                <p14:modId xmlns:p14="http://schemas.microsoft.com/office/powerpoint/2010/main" val="1573573987"/>
              </p:ext>
            </p:extLst>
          </p:nvPr>
        </p:nvGraphicFramePr>
        <p:xfrm>
          <a:off x="4342457" y="2240924"/>
          <a:ext cx="6829330" cy="3291840"/>
        </p:xfrm>
        <a:graphic>
          <a:graphicData uri="http://schemas.openxmlformats.org/drawingml/2006/table">
            <a:tbl>
              <a:tblPr firstRow="1" bandRow="1">
                <a:tableStyleId>{5C22544A-7EE6-4342-B048-85BDC9FD1C3A}</a:tableStyleId>
              </a:tblPr>
              <a:tblGrid>
                <a:gridCol w="6829330">
                  <a:extLst>
                    <a:ext uri="{9D8B030D-6E8A-4147-A177-3AD203B41FA5}">
                      <a16:colId xmlns:a16="http://schemas.microsoft.com/office/drawing/2014/main" val="363809265"/>
                    </a:ext>
                  </a:extLst>
                </a:gridCol>
              </a:tblGrid>
              <a:tr h="257655">
                <a:tc>
                  <a:txBody>
                    <a:bodyPr/>
                    <a:lstStyle/>
                    <a:p>
                      <a:pPr algn="ctr"/>
                      <a:r>
                        <a:rPr lang="en-US" sz="1600" dirty="0"/>
                        <a:t>Documentation Tips</a:t>
                      </a:r>
                    </a:p>
                  </a:txBody>
                  <a:tcPr/>
                </a:tc>
                <a:extLst>
                  <a:ext uri="{0D108BD9-81ED-4DB2-BD59-A6C34878D82A}">
                    <a16:rowId xmlns:a16="http://schemas.microsoft.com/office/drawing/2014/main" val="1537450366"/>
                  </a:ext>
                </a:extLst>
              </a:tr>
              <a:tr h="257655">
                <a:tc>
                  <a:txBody>
                    <a:bodyPr/>
                    <a:lstStyle/>
                    <a:p>
                      <a:r>
                        <a:rPr lang="en-US" sz="1600" b="1" dirty="0"/>
                        <a:t>Accurate- </a:t>
                      </a:r>
                      <a:r>
                        <a:rPr lang="en-US" sz="1600" b="0" dirty="0"/>
                        <a:t>Providers should ensure the </a:t>
                      </a:r>
                      <a:r>
                        <a:rPr lang="en-US" sz="1600" kern="1200" dirty="0">
                          <a:solidFill>
                            <a:schemeClr val="dk1"/>
                          </a:solidFill>
                          <a:effectLst/>
                          <a:latin typeface="+mn-lt"/>
                          <a:ea typeface="+mn-ea"/>
                          <a:cs typeface="+mn-cs"/>
                        </a:rPr>
                        <a:t>diagnosis codes match the documentation and keep the problem list updated. Consider if a condition is historical/resolved, a historical code can be used. </a:t>
                      </a:r>
                      <a:endParaRPr lang="en-US" sz="1600" b="1" dirty="0"/>
                    </a:p>
                  </a:txBody>
                  <a:tcPr/>
                </a:tc>
                <a:extLst>
                  <a:ext uri="{0D108BD9-81ED-4DB2-BD59-A6C34878D82A}">
                    <a16:rowId xmlns:a16="http://schemas.microsoft.com/office/drawing/2014/main" val="43859505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Specific- </a:t>
                      </a:r>
                      <a:r>
                        <a:rPr lang="en-US" sz="1600" b="0" dirty="0"/>
                        <a:t>Provider </a:t>
                      </a:r>
                      <a:r>
                        <a:rPr lang="en-US" sz="1600" b="0" kern="1200" dirty="0">
                          <a:solidFill>
                            <a:schemeClr val="dk1"/>
                          </a:solidFill>
                          <a:effectLst/>
                          <a:latin typeface="+mn-lt"/>
                          <a:ea typeface="+mn-ea"/>
                          <a:cs typeface="+mn-cs"/>
                        </a:rPr>
                        <a:t>d</a:t>
                      </a:r>
                      <a:r>
                        <a:rPr lang="en-US" sz="1600" kern="1200" dirty="0">
                          <a:solidFill>
                            <a:schemeClr val="dk1"/>
                          </a:solidFill>
                          <a:effectLst/>
                          <a:latin typeface="+mn-lt"/>
                          <a:ea typeface="+mn-ea"/>
                          <a:cs typeface="+mn-cs"/>
                        </a:rPr>
                        <a:t>ocumentation should include the highest level of known specificity for the condition.(i.e. type of heart failure, severity of major depression, laterality of hemiplegia).</a:t>
                      </a:r>
                    </a:p>
                    <a:p>
                      <a:endParaRPr lang="en-US" sz="1600" b="1" dirty="0"/>
                    </a:p>
                  </a:txBody>
                  <a:tcPr/>
                </a:tc>
                <a:extLst>
                  <a:ext uri="{0D108BD9-81ED-4DB2-BD59-A6C34878D82A}">
                    <a16:rowId xmlns:a16="http://schemas.microsoft.com/office/drawing/2014/main" val="1516247756"/>
                  </a:ext>
                </a:extLst>
              </a:tr>
              <a:tr h="257655">
                <a:tc>
                  <a:txBody>
                    <a:bodyPr/>
                    <a:lstStyle/>
                    <a:p>
                      <a:r>
                        <a:rPr lang="en-US" sz="1600" b="1" dirty="0"/>
                        <a:t>Consistent-</a:t>
                      </a:r>
                      <a:r>
                        <a:rPr lang="en-US" sz="1600" dirty="0"/>
                        <a:t> Providers should consistently document the treatment/management plan for each condition. (i.e. link medications to conditions, discuss lab results or other diagnostic findings).</a:t>
                      </a:r>
                    </a:p>
                    <a:p>
                      <a:endParaRPr lang="en-US" sz="1600" dirty="0"/>
                    </a:p>
                  </a:txBody>
                  <a:tcPr/>
                </a:tc>
                <a:extLst>
                  <a:ext uri="{0D108BD9-81ED-4DB2-BD59-A6C34878D82A}">
                    <a16:rowId xmlns:a16="http://schemas.microsoft.com/office/drawing/2014/main" val="2987824346"/>
                  </a:ext>
                </a:extLst>
              </a:tr>
            </a:tbl>
          </a:graphicData>
        </a:graphic>
      </p:graphicFrame>
      <p:pic>
        <p:nvPicPr>
          <p:cNvPr id="17" name="Audio 16">
            <a:hlinkClick r:id="" action="ppaction://media"/>
            <a:extLst>
              <a:ext uri="{FF2B5EF4-FFF2-40B4-BE49-F238E27FC236}">
                <a16:creationId xmlns:a16="http://schemas.microsoft.com/office/drawing/2014/main" id="{03083CE2-94DF-AA54-AE45-EB7FEFAB701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74957848"/>
      </p:ext>
    </p:extLst>
  </p:cSld>
  <p:clrMapOvr>
    <a:masterClrMapping/>
  </p:clrMapOvr>
  <mc:AlternateContent xmlns:mc="http://schemas.openxmlformats.org/markup-compatibility/2006">
    <mc:Choice xmlns:p14="http://schemas.microsoft.com/office/powerpoint/2010/main" Requires="p14">
      <p:transition spd="slow" p14:dur="2000" advTm="64551"/>
    </mc:Choice>
    <mc:Fallback>
      <p:transition spd="slow" advTm="64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B61D9-86D6-A222-F192-089404C0C858}"/>
              </a:ext>
            </a:extLst>
          </p:cNvPr>
          <p:cNvSpPr>
            <a:spLocks noGrp="1"/>
          </p:cNvSpPr>
          <p:nvPr>
            <p:ph type="title"/>
          </p:nvPr>
        </p:nvSpPr>
        <p:spPr/>
        <p:txBody>
          <a:bodyPr/>
          <a:lstStyle/>
          <a:p>
            <a:r>
              <a:rPr lang="en-US" dirty="0"/>
              <a:t>Documentation Check</a:t>
            </a:r>
          </a:p>
        </p:txBody>
      </p:sp>
      <p:sp>
        <p:nvSpPr>
          <p:cNvPr id="10" name="Content Placeholder 9">
            <a:extLst>
              <a:ext uri="{FF2B5EF4-FFF2-40B4-BE49-F238E27FC236}">
                <a16:creationId xmlns:a16="http://schemas.microsoft.com/office/drawing/2014/main" id="{3A3FAF94-C879-8E22-BCED-5DB0DB87138C}"/>
              </a:ext>
            </a:extLst>
          </p:cNvPr>
          <p:cNvSpPr>
            <a:spLocks noGrp="1"/>
          </p:cNvSpPr>
          <p:nvPr>
            <p:ph idx="1"/>
          </p:nvPr>
        </p:nvSpPr>
        <p:spPr/>
        <p:txBody>
          <a:bodyPr>
            <a:normAutofit/>
          </a:bodyPr>
          <a:lstStyle/>
          <a:p>
            <a:pPr>
              <a:buFont typeface="Wingdings" panose="05000000000000000000" pitchFamily="2" charset="2"/>
              <a:buChar char="q"/>
            </a:pPr>
            <a:r>
              <a:rPr lang="en-US" dirty="0"/>
              <a:t>Assess and document co-existing conditions that affect patient care/treatment/management. </a:t>
            </a:r>
          </a:p>
          <a:p>
            <a:pPr lvl="1">
              <a:buFont typeface="Wingdings" panose="05000000000000000000" pitchFamily="2" charset="2"/>
              <a:buChar char="ü"/>
            </a:pPr>
            <a:r>
              <a:rPr lang="en-US" dirty="0"/>
              <a:t>Review &amp; update the problem list &amp; medication list,  document physical findings, comment on results.</a:t>
            </a:r>
          </a:p>
          <a:p>
            <a:pPr>
              <a:buFont typeface="Wingdings" panose="05000000000000000000" pitchFamily="2" charset="2"/>
              <a:buChar char="q"/>
            </a:pPr>
            <a:r>
              <a:rPr lang="en-US" dirty="0"/>
              <a:t>Documentation shows how the condition is being treated/managed.</a:t>
            </a:r>
          </a:p>
          <a:p>
            <a:pPr lvl="1">
              <a:buFont typeface="Wingdings" panose="05000000000000000000" pitchFamily="2" charset="2"/>
              <a:buChar char="ü"/>
            </a:pPr>
            <a:r>
              <a:rPr lang="en-US" dirty="0"/>
              <a:t>The assessment &amp; plan accurately reflects how the condition is being treated/managed.</a:t>
            </a:r>
          </a:p>
          <a:p>
            <a:pPr>
              <a:buFont typeface="Wingdings" panose="05000000000000000000" pitchFamily="2" charset="2"/>
              <a:buChar char="q"/>
            </a:pPr>
            <a:r>
              <a:rPr lang="en-US" dirty="0"/>
              <a:t>Diagnosis matches the documentation.</a:t>
            </a:r>
          </a:p>
          <a:p>
            <a:pPr lvl="1">
              <a:buFont typeface="Wingdings" panose="05000000000000000000" pitchFamily="2" charset="2"/>
              <a:buChar char="ü"/>
            </a:pPr>
            <a:r>
              <a:rPr lang="en-US" dirty="0"/>
              <a:t>Documentation of the diagnosis supports the ICD-10 code documented by the provider.</a:t>
            </a:r>
          </a:p>
          <a:p>
            <a:pPr lvl="1">
              <a:buFont typeface="Wingdings" panose="05000000000000000000" pitchFamily="2" charset="2"/>
              <a:buChar char="ü"/>
            </a:pPr>
            <a:r>
              <a:rPr lang="en-US" dirty="0"/>
              <a:t>Conditions that are resolved AND no longer being treated may be identified by a historical diagnosis. </a:t>
            </a:r>
          </a:p>
          <a:p>
            <a:pPr>
              <a:buFont typeface="Wingdings" panose="05000000000000000000" pitchFamily="2" charset="2"/>
              <a:buChar char="q"/>
            </a:pPr>
            <a:r>
              <a:rPr lang="en-US" dirty="0"/>
              <a:t>The diagnosis is documented to the highest level of specificity (if known). </a:t>
            </a:r>
          </a:p>
          <a:p>
            <a:pPr lvl="1">
              <a:buFont typeface="Wingdings" panose="05000000000000000000" pitchFamily="2" charset="2"/>
              <a:buChar char="ü"/>
            </a:pPr>
            <a:r>
              <a:rPr lang="en-US" dirty="0"/>
              <a:t>When applicable- severity, laterality, type.</a:t>
            </a:r>
          </a:p>
          <a:p>
            <a:pPr lvl="1">
              <a:buFont typeface="Wingdings" panose="05000000000000000000" pitchFamily="2" charset="2"/>
              <a:buChar char="q"/>
            </a:pPr>
            <a:endParaRPr lang="en-US" dirty="0"/>
          </a:p>
        </p:txBody>
      </p:sp>
      <p:pic>
        <p:nvPicPr>
          <p:cNvPr id="5" name="Audio 4">
            <a:hlinkClick r:id="" action="ppaction://media"/>
            <a:extLst>
              <a:ext uri="{FF2B5EF4-FFF2-40B4-BE49-F238E27FC236}">
                <a16:creationId xmlns:a16="http://schemas.microsoft.com/office/drawing/2014/main" id="{1612D24E-6197-EF39-5EC6-38D19AC7978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53877894"/>
      </p:ext>
    </p:extLst>
  </p:cSld>
  <p:clrMapOvr>
    <a:masterClrMapping/>
  </p:clrMapOvr>
  <mc:AlternateContent xmlns:mc="http://schemas.openxmlformats.org/markup-compatibility/2006">
    <mc:Choice xmlns:p14="http://schemas.microsoft.com/office/powerpoint/2010/main" Requires="p14">
      <p:transition spd="slow" p14:dur="2000" advTm="58402"/>
    </mc:Choice>
    <mc:Fallback>
      <p:transition spd="slow" advTm="58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FAD860-B60D-47E6-CE90-24A5358927F5}"/>
              </a:ext>
            </a:extLst>
          </p:cNvPr>
          <p:cNvSpPr>
            <a:spLocks noGrp="1"/>
          </p:cNvSpPr>
          <p:nvPr>
            <p:ph type="title"/>
          </p:nvPr>
        </p:nvSpPr>
        <p:spPr/>
        <p:txBody>
          <a:bodyPr>
            <a:normAutofit/>
          </a:bodyPr>
          <a:lstStyle/>
          <a:p>
            <a:r>
              <a:rPr lang="en-US" sz="2400" dirty="0"/>
              <a:t>Questions? Contact us at RASupport@martinspoint.org</a:t>
            </a:r>
            <a:br>
              <a:rPr lang="en-US" sz="2400" dirty="0"/>
            </a:br>
            <a:endParaRPr lang="en-US" sz="2400" dirty="0"/>
          </a:p>
        </p:txBody>
      </p:sp>
      <p:pic>
        <p:nvPicPr>
          <p:cNvPr id="5" name="Audio 4">
            <a:hlinkClick r:id="" action="ppaction://media"/>
            <a:extLst>
              <a:ext uri="{FF2B5EF4-FFF2-40B4-BE49-F238E27FC236}">
                <a16:creationId xmlns:a16="http://schemas.microsoft.com/office/drawing/2014/main" id="{8B55EA3D-58C5-AB69-52F5-2F2AECDE2D3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437755646"/>
      </p:ext>
    </p:extLst>
  </p:cSld>
  <p:clrMapOvr>
    <a:masterClrMapping/>
  </p:clrMapOvr>
  <mc:AlternateContent xmlns:mc="http://schemas.openxmlformats.org/markup-compatibility/2006">
    <mc:Choice xmlns:p14="http://schemas.microsoft.com/office/powerpoint/2010/main" Requires="p14">
      <p:transition spd="slow" p14:dur="2000" advTm="11571"/>
    </mc:Choice>
    <mc:Fallback>
      <p:transition spd="slow" advTm="11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AA08-242B-8F1B-B374-D2E2368B4A46}"/>
              </a:ext>
            </a:extLst>
          </p:cNvPr>
          <p:cNvSpPr>
            <a:spLocks noGrp="1"/>
          </p:cNvSpPr>
          <p:nvPr>
            <p:ph type="title"/>
          </p:nvPr>
        </p:nvSpPr>
        <p:spPr/>
        <p:txBody>
          <a:bodyPr/>
          <a:lstStyle/>
          <a:p>
            <a:r>
              <a:rPr lang="en-US" dirty="0"/>
              <a:t>Appendix</a:t>
            </a:r>
            <a:br>
              <a:rPr lang="en-US" dirty="0"/>
            </a:br>
            <a:endParaRPr lang="en-US" dirty="0"/>
          </a:p>
        </p:txBody>
      </p:sp>
    </p:spTree>
    <p:extLst>
      <p:ext uri="{BB962C8B-B14F-4D97-AF65-F5344CB8AC3E}">
        <p14:creationId xmlns:p14="http://schemas.microsoft.com/office/powerpoint/2010/main" val="280407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E03BF-9F0B-2A5C-9763-7B701F6850BB}"/>
              </a:ext>
            </a:extLst>
          </p:cNvPr>
          <p:cNvSpPr>
            <a:spLocks noGrp="1"/>
          </p:cNvSpPr>
          <p:nvPr>
            <p:ph type="title"/>
          </p:nvPr>
        </p:nvSpPr>
        <p:spPr/>
        <p:txBody>
          <a:bodyPr/>
          <a:lstStyle/>
          <a:p>
            <a:r>
              <a:rPr lang="en-US" dirty="0"/>
              <a:t>Risk Adjustment Coding and Documentation</a:t>
            </a:r>
          </a:p>
        </p:txBody>
      </p:sp>
      <p:sp>
        <p:nvSpPr>
          <p:cNvPr id="4" name="Content Placeholder 3">
            <a:extLst>
              <a:ext uri="{FF2B5EF4-FFF2-40B4-BE49-F238E27FC236}">
                <a16:creationId xmlns:a16="http://schemas.microsoft.com/office/drawing/2014/main" id="{033931D8-5FC9-5B1B-CCE8-053282D2BE3F}"/>
              </a:ext>
            </a:extLst>
          </p:cNvPr>
          <p:cNvSpPr>
            <a:spLocks noGrp="1"/>
          </p:cNvSpPr>
          <p:nvPr>
            <p:ph idx="1"/>
          </p:nvPr>
        </p:nvSpPr>
        <p:spPr/>
        <p:txBody>
          <a:bodyPr>
            <a:normAutofit lnSpcReduction="10000"/>
          </a:bodyPr>
          <a:lstStyle/>
          <a:p>
            <a:pPr marL="0" indent="0" algn="ctr">
              <a:buNone/>
            </a:pPr>
            <a:r>
              <a:rPr lang="en-US" sz="1200" b="1" dirty="0">
                <a:solidFill>
                  <a:srgbClr val="000000"/>
                </a:solidFill>
                <a:effectLst/>
                <a:latin typeface="+mn-lt"/>
                <a:ea typeface="Aptos" panose="020B0004020202020204" pitchFamily="34" charset="0"/>
                <a:cs typeface="Aptos" panose="020B0004020202020204" pitchFamily="34" charset="0"/>
              </a:rPr>
              <a:t>Medicare Advantage risk adjustment documentation best practices are designed to ensure accurate coding, capture of all relevant diagnoses, and compliance with CMS (Centers for Medicare &amp; Medicaid Services) guidelines. Here’s a brief overview:</a:t>
            </a:r>
            <a:br>
              <a:rPr lang="en-US" sz="1200" b="1" dirty="0">
                <a:solidFill>
                  <a:srgbClr val="000000"/>
                </a:solidFill>
                <a:effectLst/>
                <a:latin typeface="+mn-lt"/>
                <a:ea typeface="Aptos" panose="020B0004020202020204" pitchFamily="34" charset="0"/>
                <a:cs typeface="Aptos" panose="020B0004020202020204" pitchFamily="34" charset="0"/>
              </a:rPr>
            </a:br>
            <a:endParaRPr lang="en-US" sz="1200" b="1" dirty="0">
              <a:solidFill>
                <a:srgbClr val="000000"/>
              </a:solidFill>
              <a:effectLst/>
              <a:latin typeface="+mn-lt"/>
              <a:ea typeface="Aptos" panose="020B0004020202020204" pitchFamily="34" charset="0"/>
              <a:cs typeface="Aptos" panose="020B0004020202020204" pitchFamily="34" charset="0"/>
            </a:endParaRPr>
          </a:p>
          <a:p>
            <a:pPr marL="0" indent="0">
              <a:buNone/>
            </a:pPr>
            <a:r>
              <a:rPr lang="en-US" sz="1050" b="1" kern="0" dirty="0">
                <a:solidFill>
                  <a:srgbClr val="000000"/>
                </a:solidFill>
                <a:effectLst/>
                <a:latin typeface="+mn-lt"/>
                <a:ea typeface="Times New Roman" panose="02020603050405020304" pitchFamily="18" charset="0"/>
              </a:rPr>
              <a:t>Accurate Diagnosis Coding</a:t>
            </a:r>
            <a:r>
              <a:rPr lang="en-US" sz="1050" kern="0" dirty="0">
                <a:solidFill>
                  <a:srgbClr val="000000"/>
                </a:solidFill>
                <a:effectLst/>
                <a:latin typeface="+mn-lt"/>
                <a:ea typeface="Times New Roman" panose="02020603050405020304" pitchFamily="18" charset="0"/>
              </a:rPr>
              <a:t>: Providers should document and code all relevant conditions for Medicare Advantage beneficiaries. Every diagnosis should be supported by clear, specific documentation in the patient's medical record.</a:t>
            </a:r>
            <a:r>
              <a:rPr lang="en-US" sz="1050" kern="0" dirty="0">
                <a:effectLst/>
                <a:latin typeface="+mn-lt"/>
                <a:ea typeface="Aptos" panose="020B0004020202020204" pitchFamily="34" charset="0"/>
                <a:cs typeface="Aptos" panose="020B0004020202020204" pitchFamily="34" charset="0"/>
              </a:rPr>
              <a:t> The documentation should describe the patient’s condition, using terminology that includes specific diagnoses as well as symptoms, problems, and/or reasons for the encounter</a:t>
            </a:r>
            <a:br>
              <a:rPr lang="en-US" sz="1050" kern="0" dirty="0">
                <a:effectLst/>
                <a:latin typeface="+mn-lt"/>
                <a:ea typeface="Aptos" panose="020B0004020202020204" pitchFamily="34" charset="0"/>
                <a:cs typeface="Aptos" panose="020B0004020202020204" pitchFamily="34" charset="0"/>
              </a:rPr>
            </a:br>
            <a:endParaRPr lang="en-US" sz="1050" kern="0" dirty="0">
              <a:effectLst/>
              <a:latin typeface="+mn-lt"/>
              <a:ea typeface="Aptos" panose="020B0004020202020204" pitchFamily="34" charset="0"/>
              <a:cs typeface="Aptos" panose="020B0004020202020204" pitchFamily="34" charset="0"/>
            </a:endParaRPr>
          </a:p>
          <a:p>
            <a:pPr marL="0" indent="0">
              <a:buNone/>
            </a:pPr>
            <a:r>
              <a:rPr lang="en-US" sz="1050" b="1" kern="0" dirty="0">
                <a:solidFill>
                  <a:srgbClr val="000000"/>
                </a:solidFill>
                <a:effectLst/>
                <a:latin typeface="+mn-lt"/>
                <a:ea typeface="Times New Roman" panose="02020603050405020304" pitchFamily="18" charset="0"/>
              </a:rPr>
              <a:t>Complete and Detailed Documentation</a:t>
            </a:r>
            <a:r>
              <a:rPr lang="en-US" sz="1050" kern="0" dirty="0">
                <a:solidFill>
                  <a:srgbClr val="000000"/>
                </a:solidFill>
                <a:effectLst/>
                <a:latin typeface="+mn-lt"/>
                <a:ea typeface="Times New Roman" panose="02020603050405020304" pitchFamily="18" charset="0"/>
              </a:rPr>
              <a:t>: Providers must ensure that the patient's condition is described thoroughly, including the onset, progression, and severity of illnesses. The documentation must reflect the patient’s tru</a:t>
            </a:r>
            <a:r>
              <a:rPr lang="en-US" sz="1050" kern="0" dirty="0">
                <a:solidFill>
                  <a:srgbClr val="000000"/>
                </a:solidFill>
                <a:latin typeface="+mn-lt"/>
                <a:ea typeface="Times New Roman" panose="02020603050405020304" pitchFamily="18" charset="0"/>
              </a:rPr>
              <a:t>e health status.</a:t>
            </a:r>
            <a:br>
              <a:rPr lang="en-US" sz="1050" kern="0" dirty="0">
                <a:solidFill>
                  <a:srgbClr val="000000"/>
                </a:solidFill>
                <a:latin typeface="+mn-lt"/>
                <a:ea typeface="Times New Roman" panose="02020603050405020304" pitchFamily="18" charset="0"/>
              </a:rPr>
            </a:br>
            <a:br>
              <a:rPr lang="en-US" sz="1050" kern="0" dirty="0">
                <a:solidFill>
                  <a:srgbClr val="000000"/>
                </a:solidFill>
                <a:latin typeface="+mn-lt"/>
                <a:ea typeface="Times New Roman" panose="02020603050405020304" pitchFamily="18" charset="0"/>
              </a:rPr>
            </a:br>
            <a:r>
              <a:rPr lang="en-US" sz="1050" b="1" dirty="0">
                <a:solidFill>
                  <a:srgbClr val="000000"/>
                </a:solidFill>
                <a:effectLst/>
                <a:latin typeface="+mn-lt"/>
                <a:ea typeface="Times New Roman" panose="02020603050405020304" pitchFamily="18" charset="0"/>
                <a:cs typeface="Aptos" panose="020B0004020202020204" pitchFamily="34" charset="0"/>
              </a:rPr>
              <a:t>Annual Coding Updates</a:t>
            </a:r>
            <a:r>
              <a:rPr lang="en-US" sz="1050" dirty="0">
                <a:solidFill>
                  <a:srgbClr val="000000"/>
                </a:solidFill>
                <a:effectLst/>
                <a:latin typeface="+mn-lt"/>
                <a:ea typeface="Times New Roman" panose="02020603050405020304" pitchFamily="18" charset="0"/>
                <a:cs typeface="Aptos" panose="020B0004020202020204" pitchFamily="34" charset="0"/>
              </a:rPr>
              <a:t>: Diagnosis codes should be reviewed and updated annually during the patient’s visit. This includes reviewing conditions that may have changed or resolved, as well as documenting new or ongoing conditions.</a:t>
            </a:r>
            <a:br>
              <a:rPr lang="en-US" sz="1050" dirty="0">
                <a:solidFill>
                  <a:srgbClr val="000000"/>
                </a:solidFill>
                <a:effectLst/>
                <a:latin typeface="+mn-lt"/>
                <a:ea typeface="Times New Roman" panose="02020603050405020304" pitchFamily="18" charset="0"/>
                <a:cs typeface="Aptos" panose="020B0004020202020204" pitchFamily="34" charset="0"/>
              </a:rPr>
            </a:br>
            <a:br>
              <a:rPr lang="en-US" sz="1050" dirty="0">
                <a:solidFill>
                  <a:srgbClr val="000000"/>
                </a:solidFill>
                <a:effectLst/>
                <a:latin typeface="+mn-lt"/>
                <a:ea typeface="Times New Roman" panose="02020603050405020304" pitchFamily="18" charset="0"/>
                <a:cs typeface="Aptos" panose="020B0004020202020204" pitchFamily="34" charset="0"/>
              </a:rPr>
            </a:br>
            <a:r>
              <a:rPr lang="en-US" sz="1050" b="1" kern="0" dirty="0">
                <a:solidFill>
                  <a:srgbClr val="000000"/>
                </a:solidFill>
                <a:effectLst/>
                <a:latin typeface="+mn-lt"/>
                <a:ea typeface="Times New Roman" panose="02020603050405020304" pitchFamily="18" charset="0"/>
                <a:cs typeface="Calibri" panose="020F0502020204030204" pitchFamily="34" charset="0"/>
              </a:rPr>
              <a:t>Link Diagnoses to Treatment</a:t>
            </a:r>
            <a:r>
              <a:rPr lang="en-US" sz="1050" kern="0" dirty="0">
                <a:solidFill>
                  <a:srgbClr val="000000"/>
                </a:solidFill>
                <a:effectLst/>
                <a:latin typeface="+mn-lt"/>
                <a:ea typeface="Times New Roman" panose="02020603050405020304" pitchFamily="18" charset="0"/>
                <a:cs typeface="Calibri" panose="020F0502020204030204" pitchFamily="34" charset="0"/>
              </a:rPr>
              <a:t>: Ensure that all diagnoses are connected to clinical decisions or treatments provided, to demonstrate that each condition is being managed by the provider.</a:t>
            </a:r>
            <a:br>
              <a:rPr lang="en-US" sz="1050" kern="0" dirty="0">
                <a:solidFill>
                  <a:srgbClr val="000000"/>
                </a:solidFill>
                <a:effectLst/>
                <a:latin typeface="+mn-lt"/>
                <a:ea typeface="Times New Roman" panose="02020603050405020304" pitchFamily="18" charset="0"/>
                <a:cs typeface="Calibri" panose="020F0502020204030204" pitchFamily="34" charset="0"/>
              </a:rPr>
            </a:br>
            <a:endParaRPr lang="en-US" sz="1050" dirty="0">
              <a:solidFill>
                <a:srgbClr val="000000"/>
              </a:solidFill>
              <a:effectLst/>
              <a:latin typeface="+mn-lt"/>
              <a:ea typeface="Aptos" panose="020B0004020202020204" pitchFamily="34" charset="0"/>
              <a:cs typeface="Calibri" panose="020F0502020204030204" pitchFamily="34" charset="0"/>
            </a:endParaRPr>
          </a:p>
          <a:p>
            <a:pPr marL="0" indent="0">
              <a:buNone/>
            </a:pPr>
            <a:r>
              <a:rPr lang="en-US" sz="1050" b="1" kern="0" dirty="0">
                <a:solidFill>
                  <a:srgbClr val="000000"/>
                </a:solidFill>
                <a:effectLst/>
                <a:latin typeface="+mn-lt"/>
                <a:ea typeface="Times New Roman" panose="02020603050405020304" pitchFamily="18" charset="0"/>
                <a:cs typeface="Calibri" panose="020F0502020204030204" pitchFamily="34" charset="0"/>
              </a:rPr>
              <a:t>Chronic Conditions</a:t>
            </a:r>
            <a:r>
              <a:rPr lang="en-US" sz="1050" kern="0" dirty="0">
                <a:solidFill>
                  <a:srgbClr val="000000"/>
                </a:solidFill>
                <a:effectLst/>
                <a:latin typeface="+mn-lt"/>
                <a:ea typeface="Times New Roman" panose="02020603050405020304" pitchFamily="18" charset="0"/>
                <a:cs typeface="Calibri" panose="020F0502020204030204" pitchFamily="34" charset="0"/>
              </a:rPr>
              <a:t>: For chronic conditions (e.g., diabetes, hypertension), documentation should reflect ongoing management and updates to the care plan.</a:t>
            </a:r>
            <a:r>
              <a:rPr lang="en-US" sz="1050" kern="0" dirty="0">
                <a:effectLst/>
                <a:latin typeface="+mn-lt"/>
                <a:ea typeface="Aptos" panose="020B0004020202020204" pitchFamily="34" charset="0"/>
                <a:cs typeface="Calibri" panose="020F0502020204030204" pitchFamily="34" charset="0"/>
              </a:rPr>
              <a:t> Providers should code all documented conditions that coexist at the time of the encounter/visit and that require or affect patient care, treatment or management. Providers may not code conditions that were previously treated and no longer exist. </a:t>
            </a:r>
            <a:br>
              <a:rPr lang="en-US" sz="1050" kern="0" dirty="0">
                <a:effectLst/>
                <a:latin typeface="+mn-lt"/>
                <a:ea typeface="Aptos" panose="020B0004020202020204" pitchFamily="34" charset="0"/>
                <a:cs typeface="Calibri" panose="020F0502020204030204" pitchFamily="34" charset="0"/>
              </a:rPr>
            </a:br>
            <a:br>
              <a:rPr lang="en-US" sz="1050" kern="0" dirty="0">
                <a:effectLst/>
                <a:latin typeface="+mn-lt"/>
                <a:ea typeface="Aptos" panose="020B0004020202020204" pitchFamily="34" charset="0"/>
                <a:cs typeface="Calibri" panose="020F0502020204030204" pitchFamily="34" charset="0"/>
              </a:rPr>
            </a:br>
            <a:r>
              <a:rPr lang="en-US" sz="1050" b="1" kern="0" dirty="0">
                <a:solidFill>
                  <a:srgbClr val="000000"/>
                </a:solidFill>
                <a:effectLst/>
                <a:latin typeface="+mn-lt"/>
                <a:ea typeface="Times New Roman" panose="02020603050405020304" pitchFamily="18" charset="0"/>
              </a:rPr>
              <a:t>Compliant Use of Codes</a:t>
            </a:r>
            <a:r>
              <a:rPr lang="en-US" sz="1050" kern="0" dirty="0">
                <a:solidFill>
                  <a:srgbClr val="000000"/>
                </a:solidFill>
                <a:effectLst/>
                <a:latin typeface="+mn-lt"/>
                <a:ea typeface="Times New Roman" panose="02020603050405020304" pitchFamily="18" charset="0"/>
              </a:rPr>
              <a:t>: Providers should follow ICD-10 coding guidelines and use the most specific codes available. </a:t>
            </a:r>
            <a:r>
              <a:rPr lang="en-US" sz="1050" dirty="0">
                <a:solidFill>
                  <a:srgbClr val="000000"/>
                </a:solidFill>
                <a:effectLst/>
                <a:latin typeface="+mn-lt"/>
                <a:ea typeface="Times New Roman" panose="02020603050405020304" pitchFamily="18" charset="0"/>
                <a:cs typeface="Aptos" panose="020B0004020202020204" pitchFamily="34" charset="0"/>
              </a:rPr>
              <a:t>Documentation should include the highest level of known specificity for the condition.</a:t>
            </a:r>
            <a:br>
              <a:rPr lang="en-US" sz="1050" dirty="0">
                <a:solidFill>
                  <a:srgbClr val="000000"/>
                </a:solidFill>
                <a:effectLst/>
                <a:latin typeface="+mn-lt"/>
                <a:ea typeface="Times New Roman" panose="02020603050405020304" pitchFamily="18" charset="0"/>
                <a:cs typeface="Aptos" panose="020B0004020202020204" pitchFamily="34" charset="0"/>
              </a:rPr>
            </a:br>
            <a:endParaRPr lang="en-US" sz="1800" dirty="0">
              <a:solidFill>
                <a:srgbClr val="000000"/>
              </a:solidFill>
              <a:effectLst/>
              <a:latin typeface="+mn-lt"/>
              <a:ea typeface="Aptos" panose="020B0004020202020204" pitchFamily="34" charset="0"/>
              <a:cs typeface="Aptos" panose="020B0004020202020204" pitchFamily="34" charset="0"/>
            </a:endParaRPr>
          </a:p>
          <a:p>
            <a:pPr marL="0" indent="0">
              <a:buNone/>
            </a:pPr>
            <a:r>
              <a:rPr lang="en-US" sz="1050" b="1" dirty="0">
                <a:solidFill>
                  <a:srgbClr val="000000"/>
                </a:solidFill>
                <a:effectLst/>
                <a:latin typeface="+mn-lt"/>
                <a:ea typeface="Times New Roman" panose="02020603050405020304" pitchFamily="18" charset="0"/>
                <a:cs typeface="Calibri" panose="020F0502020204030204" pitchFamily="34" charset="0"/>
              </a:rPr>
              <a:t>Coding Accuracy and Consistency</a:t>
            </a:r>
            <a:r>
              <a:rPr lang="en-US" sz="1050" dirty="0">
                <a:solidFill>
                  <a:srgbClr val="000000"/>
                </a:solidFill>
                <a:effectLst/>
                <a:latin typeface="+mn-lt"/>
                <a:ea typeface="Times New Roman" panose="02020603050405020304" pitchFamily="18" charset="0"/>
                <a:cs typeface="Calibri" panose="020F0502020204030204" pitchFamily="34" charset="0"/>
              </a:rPr>
              <a:t>: Providers must ensure that diagnosis codes match the documentation and reflect the level of complexity of the patient's care. Accurate, specific, consistent documentation of conditions reflects accurate patient diagnostic and quality data.</a:t>
            </a:r>
            <a:br>
              <a:rPr lang="en-US" sz="1050" dirty="0">
                <a:solidFill>
                  <a:srgbClr val="000000"/>
                </a:solidFill>
                <a:effectLst/>
                <a:latin typeface="+mn-lt"/>
                <a:ea typeface="Times New Roman" panose="02020603050405020304" pitchFamily="18" charset="0"/>
                <a:cs typeface="Calibri" panose="020F0502020204030204" pitchFamily="34" charset="0"/>
              </a:rPr>
            </a:br>
            <a:br>
              <a:rPr lang="en-US" sz="1050" dirty="0">
                <a:solidFill>
                  <a:srgbClr val="000000"/>
                </a:solidFill>
                <a:effectLst/>
                <a:latin typeface="+mn-lt"/>
                <a:ea typeface="Times New Roman" panose="02020603050405020304" pitchFamily="18" charset="0"/>
                <a:cs typeface="Calibri" panose="020F0502020204030204" pitchFamily="34" charset="0"/>
              </a:rPr>
            </a:br>
            <a:br>
              <a:rPr lang="en-US" sz="1050" dirty="0">
                <a:solidFill>
                  <a:srgbClr val="000000"/>
                </a:solidFill>
                <a:effectLst/>
                <a:latin typeface="+mn-lt"/>
                <a:ea typeface="Times New Roman" panose="02020603050405020304" pitchFamily="18" charset="0"/>
                <a:cs typeface="Calibri" panose="020F0502020204030204" pitchFamily="34" charset="0"/>
              </a:rPr>
            </a:br>
            <a:r>
              <a:rPr lang="en-US" sz="1050" b="1" dirty="0">
                <a:solidFill>
                  <a:srgbClr val="000000"/>
                </a:solidFill>
                <a:effectLst/>
                <a:latin typeface="+mn-lt"/>
                <a:ea typeface="Aptos" panose="020B0004020202020204" pitchFamily="34" charset="0"/>
                <a:cs typeface="Calibri" panose="020F0502020204030204" pitchFamily="34" charset="0"/>
              </a:rPr>
              <a:t>By following these practices, healthcare providers can help ensure that patients receive appropriate care and that Medicare Advantage plans can comply with CMS regulations in order to be accurately and appropriately reimbursed for the risk associated with documented conditions.</a:t>
            </a:r>
            <a:endParaRPr lang="en-US" sz="1050" b="1" dirty="0">
              <a:effectLst/>
              <a:latin typeface="+mn-lt"/>
              <a:ea typeface="Aptos" panose="020B0004020202020204" pitchFamily="34" charset="0"/>
              <a:cs typeface="Calibri" panose="020F0502020204030204" pitchFamily="34" charset="0"/>
            </a:endParaRPr>
          </a:p>
          <a:p>
            <a:pPr marL="0" indent="0">
              <a:buNone/>
            </a:pPr>
            <a:endParaRPr lang="en-US" sz="1050" dirty="0">
              <a:solidFill>
                <a:srgbClr val="000000"/>
              </a:solidFill>
              <a:effectLst/>
              <a:latin typeface="Calibri" panose="020F0502020204030204" pitchFamily="34" charset="0"/>
              <a:ea typeface="Aptos" panose="020B0004020202020204" pitchFamily="34" charset="0"/>
              <a:cs typeface="Calibri" panose="020F0502020204030204" pitchFamily="34" charset="0"/>
            </a:endParaRPr>
          </a:p>
          <a:p>
            <a:pPr marL="0" indent="0">
              <a:buNone/>
            </a:pP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0218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004e42">
      <a:dk1>
        <a:srgbClr val="004E41"/>
      </a:dk1>
      <a:lt1>
        <a:srgbClr val="F8F8F8"/>
      </a:lt1>
      <a:dk2>
        <a:srgbClr val="B6C7D2"/>
      </a:dk2>
      <a:lt2>
        <a:srgbClr val="3F515B"/>
      </a:lt2>
      <a:accent1>
        <a:srgbClr val="007F7F"/>
      </a:accent1>
      <a:accent2>
        <a:srgbClr val="F0B323"/>
      </a:accent2>
      <a:accent3>
        <a:srgbClr val="2A78CB"/>
      </a:accent3>
      <a:accent4>
        <a:srgbClr val="F36B10"/>
      </a:accent4>
      <a:accent5>
        <a:srgbClr val="C4CBCC"/>
      </a:accent5>
      <a:accent6>
        <a:srgbClr val="E0DCD8"/>
      </a:accent6>
      <a:hlink>
        <a:srgbClr val="2A78CB"/>
      </a:hlink>
      <a:folHlink>
        <a:srgbClr val="007F7F"/>
      </a:folHlink>
    </a:clrScheme>
    <a:fontScheme name="Martin's Point PC Fonts">
      <a:majorFont>
        <a:latin typeface="Trebuchet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92D050"/>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a:effectLst>
                <a:outerShdw blurRad="63500" dist="38099" dir="2700000" algn="ctr" rotWithShape="0">
                  <a:schemeClr val="bg2">
                    <a:alpha val="74998"/>
                  </a:schemeClr>
                </a:outerShdw>
              </a:effectLst>
            </a14:hiddenEffects>
          </a:ext>
        </a:extLst>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951</TotalTime>
  <Words>977</Words>
  <Application>Microsoft Office PowerPoint</Application>
  <PresentationFormat>Widescreen</PresentationFormat>
  <Paragraphs>71</Paragraphs>
  <Slides>9</Slides>
  <Notes>1</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vt:lpstr>
      <vt:lpstr>Trebuchet MS</vt:lpstr>
      <vt:lpstr>Wingdings</vt:lpstr>
      <vt:lpstr>Office Theme</vt:lpstr>
      <vt:lpstr>Achieving Compliant Diagnosis Documentation in 3 Steps</vt:lpstr>
      <vt:lpstr>Step 1  Document Chronic Conditions </vt:lpstr>
      <vt:lpstr>Step 2  Document the Treatment Plan</vt:lpstr>
      <vt:lpstr>M-E-A-T examples</vt:lpstr>
      <vt:lpstr>Step 3  Use Accurate, Specific, Consistent Documentation </vt:lpstr>
      <vt:lpstr>Documentation Check</vt:lpstr>
      <vt:lpstr>Questions? Contact us at RASupport@martinspoint.org </vt:lpstr>
      <vt:lpstr>Appendix </vt:lpstr>
      <vt:lpstr>Risk Adjustment Coding and Documentation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Dumais</dc:creator>
  <cp:keywords/>
  <dc:description/>
  <cp:lastModifiedBy>Sarah Dumais</cp:lastModifiedBy>
  <cp:revision>132</cp:revision>
  <dcterms:created xsi:type="dcterms:W3CDTF">2017-04-11T20:40:03Z</dcterms:created>
  <dcterms:modified xsi:type="dcterms:W3CDTF">2025-05-12T15:04:40Z</dcterms:modified>
  <cp:category/>
</cp:coreProperties>
</file>